
<file path=[Content_Types].xml><?xml version="1.0" encoding="utf-8"?>
<Types xmlns="http://schemas.openxmlformats.org/package/2006/content-types">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entation.xml" ContentType="application/vnd.openxmlformats-officedocument.presentationml.presentation.main+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2.xml" ContentType="application/vnd.openxmlformats-officedocument.theme+xml"/>
  <Override PartName="/ppt/ink/ink11.xml" ContentType="application/inkml+xml"/>
  <Override PartName="/ppt/ink/ink10.xml" ContentType="application/inkml+xml"/>
  <Override PartName="/ppt/ink/ink9.xml" ContentType="application/inkml+xml"/>
  <Override PartName="/ppt/ink/ink8.xml" ContentType="application/inkml+xml"/>
  <Override PartName="/ppt/ink/ink7.xml" ContentType="application/inkml+xml"/>
  <Override PartName="/ppt/ink/ink6.xml" ContentType="application/inkml+xml"/>
  <Override PartName="/ppt/ink/ink5.xml" ContentType="application/inkml+xml"/>
  <Override PartName="/ppt/ink/ink1.xml" ContentType="application/inkml+xml"/>
  <Override PartName="/ppt/theme/theme1.xml" ContentType="application/vnd.openxmlformats-officedocument.theme+xml"/>
  <Override PartName="/ppt/ink/ink2.xml" ContentType="application/inkml+xml"/>
  <Override PartName="/ppt/ink/ink3.xml" ContentType="application/inkml+xml"/>
  <Override PartName="/ppt/notesMasters/notesMaster1.xml" ContentType="application/vnd.openxmlformats-officedocument.presentationml.notesMaster+xml"/>
  <Override PartName="/ppt/ink/ink4.xml" ContentType="application/inkml+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notesMasterIdLst>
    <p:notesMasterId r:id="rId21"/>
  </p:notesMasterIdLst>
  <p:sldIdLst>
    <p:sldId id="256" r:id="rId2"/>
    <p:sldId id="263" r:id="rId3"/>
    <p:sldId id="257" r:id="rId4"/>
    <p:sldId id="258" r:id="rId5"/>
    <p:sldId id="259" r:id="rId6"/>
    <p:sldId id="276" r:id="rId7"/>
    <p:sldId id="260" r:id="rId8"/>
    <p:sldId id="261" r:id="rId9"/>
    <p:sldId id="271" r:id="rId10"/>
    <p:sldId id="272" r:id="rId11"/>
    <p:sldId id="265" r:id="rId12"/>
    <p:sldId id="273" r:id="rId13"/>
    <p:sldId id="264" r:id="rId14"/>
    <p:sldId id="277" r:id="rId15"/>
    <p:sldId id="262" r:id="rId16"/>
    <p:sldId id="274" r:id="rId17"/>
    <p:sldId id="270" r:id="rId18"/>
    <p:sldId id="269" r:id="rId19"/>
    <p:sldId id="275"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82"/>
  </p:normalViewPr>
  <p:slideViewPr>
    <p:cSldViewPr snapToGrid="0">
      <p:cViewPr>
        <p:scale>
          <a:sx n="88" d="100"/>
          <a:sy n="88" d="100"/>
        </p:scale>
        <p:origin x="1480" y="848"/>
      </p:cViewPr>
      <p:guideLst/>
    </p:cSldViewPr>
  </p:slideViewPr>
  <p:notesTextViewPr>
    <p:cViewPr>
      <p:scale>
        <a:sx n="1" d="1"/>
        <a:sy n="1" d="1"/>
      </p:scale>
      <p:origin x="0" y="0"/>
    </p:cViewPr>
  </p:notesTextViewPr>
  <p:notesViewPr>
    <p:cSldViewPr snapToGrid="0">
      <p:cViewPr varScale="1">
        <p:scale>
          <a:sx n="85" d="100"/>
          <a:sy n="85" d="100"/>
        </p:scale>
        <p:origin x="392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2T18:07:23.25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0,'65'0,"-2"0,-13 0,6 0,7 0,10 0,-34 0,0 0,1 0,0 0,-1 0,-1 0,30 0,-9 0,-8 0,-7 0,-7 0,-6 0,-5 0,-1 0,-4 0,-4 0,-7 0,-4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2T19:56:00.239"/>
    </inkml:context>
    <inkml:brush xml:id="br0">
      <inkml:brushProperty name="width" value="0.035" units="cm"/>
      <inkml:brushProperty name="height" value="0.035" units="cm"/>
      <inkml:brushProperty name="color" value="#E71224"/>
    </inkml:brush>
  </inkml:definitions>
  <inkml:trace contextRef="#ctx0" brushRef="#br0">2742 263 24575,'-85'-12'0,"1"0"0,-1 0 0,4 1 0,2 0 0,9 4 0,18 6 0,4 2 0,-5-5 0,0 1 0,-45 1-1105,42-5 0,-1-1 1105,-1 3 0,-1 1 0,-6 0 0,-1-1 0,0-2 0,0-1 0,1 3 0,-1 1 0,4 0 0,0-1 0,-3 1 0,1 1 0,5 2 0,1 2 0,-4 0 0,2 5 0,5 10 0,2 6 0,2 9 0,4 6 0,0 6 0,4 7 0,8 9 0,3 2 0,-1-3 0,2 1 0,5 3 0,3 0 0,2-4 0,0-1 0,-3 0 0,1-1 0,1-2 0,2-1 0,-1 1 0,0 0 0,-7-1 0,1 0 0,8 0 0,1 0 85,-6-3 1,1 0-86,9-1 0,3 0 0,-6 41 0,10-8 0,7-8 0,14 7 0,27 1 0,-10-36 0,5-1-270,8 1 0,3-1 270,5 0 0,2-1 0,-1-2 0,2-2 0,1-1 0,2-3 0,6 0 0,2-6 0,3-10 0,2-5 0,4-2 0,0-5 0,-1-6 0,0-4 0,-1 4 0,-1-4 0,-4-10 0,-2-5 0,-1 1 0,1-4 0,3-15 0,-1-3 0,-9 5 0,0-2 0,2-5 0,0 0 0,-3 6 0,-3 1 0,-4-4 0,-1 1 0,-1 2 0,0 2 0,3 3 0,0 0-190,-9 0 0,0 1 190,2 4 0,-1-1 0,-3-6 0,-2-2 0,29-27 0,-35 21 0,-1-2 0,32-34 0,-27-14 0,16 5 0,-33-13 0,3 6 0,-15-8 0,-8 8 0,0 40 0,0-2 0,-2 0 0,-4-1 0,-7-4 0,-5-1-17,-1-6 1,-5 1 16,-8 4 0,-2 3 0,2-2 0,-2 3 0,3 9 0,-3 3-54,-5 2 0,-3 4 54,2 6 0,-3 5 0,-5 4 0,-3 4 0,-5 2 0,-1 3 0,0 8 0,-3 3-301,-11-3 1,-4 5 300,-6 11 0,-2 9-825,21-2 1,-2 5-1,1 5 825,-8 12 0,0 9 0,-1 3 0,13-5 0,0 4 0,0 1 0,-1 1 0,-2 3 0,1 1 0,-1 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2T19:56:01.472"/>
    </inkml:context>
    <inkml:brush xml:id="br0">
      <inkml:brushProperty name="width" value="0.035" units="cm"/>
      <inkml:brushProperty name="height" value="0.035" units="cm"/>
      <inkml:brushProperty name="color" value="#E71224"/>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2T19:50:32.051"/>
    </inkml:context>
    <inkml:brush xml:id="br0">
      <inkml:brushProperty name="width" value="0.035" units="cm"/>
      <inkml:brushProperty name="height" value="0.035" units="cm"/>
      <inkml:brushProperty name="color" value="#E71224"/>
    </inkml:brush>
  </inkml:definitions>
  <inkml:trace contextRef="#ctx0" brushRef="#br0">1529 550 24575,'-61'-41'0,"0"0"0,-4 20 0,3 20 0,14 35 0,4 16-2431,-14 18 1,0 8 2430,18-21 0,1 2 0,0 3-736,-3 7 0,1 2 0,-2 0 736,-1 1 0,-1 0 0,0 0 0,2 2 0,1 0 0,0 0 0,2-5 0,0-1 0,2-1-34,1-7 0,1-2 0,3 1 34,-6 28 0,4-2 0,-1-10 0,2 0 0,9 6 0,4 2 0,-1-5 0,0 1 0,3 4 0,2 0 0,3 0 0,0 0 0,0 4 0,2 0 0,6-3 0,2 0-420,0-5 0,0-1 420,4-8 0,0-2 0,0-6 0,0-4 1809,0 28-1809,16-6 0,12-16 0,18-6 0,8 5 0,0 9 0,8-12 0,2 12 2452,16-16-2452,-6-8 0,-27-23 0,2-2 0,34 7 0,-34-14 0,0-2 0,41-2 0,-8 6 0,6-14 0,-14 6 0,14-8 0,-6 0 0,7-16 0,-43-3 0,-2-6 0,-1-9 0,-4-6 0,3-8 0,-4-4 570,-4-1 0,-4-2-570,-2 3 0,-2-4 0,2-12 0,-4-3-455,-12-1 1,-2-4 454,1 11 0,0-4 0,-1-1-795,-5-2 0,-3-1 0,1 0 795,2 0 0,2 0 0,-1 0 0,-2-1 0,-1-1 0,0 2 0,1-27 0,0 2-562,-4 11 0,0 1 562,0-3 0,0 2 0,0 10 0,0 0 0,1-3 0,-2-2 0,-6-5 0,-2-3-702,1-8 1,-4-2 701,-4 28 0,-3 0 0,2-2 0,3-3 0,2-1 0,-2 0 0,-7-6 0,-3 0 0,1 2 0,5 9 0,0 2 0,-2 1 0,-4-2 0,-2-1 0,-4 6 230,-12-10 0,-6 9-230,-4 9 0,-4 10 796,6 14 1,-1 8-797,-3 9 0,2 10 0,-30 24 0,2 6 0,8 22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2T19:50:32.891"/>
    </inkml:context>
    <inkml:brush xml:id="br0">
      <inkml:brushProperty name="width" value="0.035" units="cm"/>
      <inkml:brushProperty name="height" value="0.035" units="cm"/>
      <inkml:brushProperty name="color" value="#E71224"/>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2T18:08:15.899"/>
    </inkml:context>
    <inkml:brush xml:id="br0">
      <inkml:brushProperty name="width" value="0.025" units="cm"/>
      <inkml:brushProperty name="height" value="0.025" units="cm"/>
      <inkml:brushProperty name="color" value="#FFFFFF"/>
    </inkml:brush>
  </inkml:definitions>
  <inkml:trace contextRef="#ctx0" brushRef="#br0">1 1 21440,'2'0'0,"1"0"0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2T18:08:42.181"/>
    </inkml:context>
    <inkml:brush xml:id="br0">
      <inkml:brushProperty name="width" value="0.025" units="cm"/>
      <inkml:brushProperty name="height" value="0.025" units="cm"/>
      <inkml:brushProperty name="color" value="#FFFFFF"/>
    </inkml:brush>
  </inkml:definitions>
  <inkml:trace contextRef="#ctx0" brushRef="#br0">1 5 24575,'3'-2'0,"-1"-1"0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2T18:08:49.530"/>
    </inkml:context>
    <inkml:brush xml:id="br0">
      <inkml:brushProperty name="width" value="0.025" units="cm"/>
      <inkml:brushProperty name="height" value="0.025" units="cm"/>
      <inkml:brushProperty name="color" value="#FFFFFF"/>
    </inkml:brush>
  </inkml:definitions>
  <inkml:trace contextRef="#ctx0" brushRef="#br0">0 1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2T19:54:05.00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0 0,'58'21,"0"-1,4 1,2-3,8-6,3-3,-1 3,0 1,0 5,-1 0,-6-3,-1-1,0-2,-2-1,-7 3,-1 0,0-6,-3 0,36 13,-16-6,-8-7,-12 5,-3-4,-6-1,23 13,-1 8</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4-12T19:54:05.955"/>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11,'91'-5,"0"1,8 2,0 5,-32 3,-1 3,2-1,6-2,2-1,-1 0,-2 2,-1 0,-1-1,-3-3,-1-1,-1 1,27 3,-5 3,-16 1,-3 1,0-2,-1 0,-9 3,55 13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12T19:54:13.561"/>
    </inkml:context>
    <inkml:brush xml:id="br0">
      <inkml:brushProperty name="width" value="0.035" units="cm"/>
      <inkml:brushProperty name="height" value="0.035" units="cm"/>
      <inkml:brushProperty name="color" value="#E71224"/>
    </inkml:brush>
  </inkml:definitions>
  <inkml:trace contextRef="#ctx0" brushRef="#br0">1353 133 24575,'-78'-12'0,"1"-1"0,7 2 0,8 3 0,-4 8 0,1 6 0,5 16 0,-12 9 0,-2 13 0,-1 6-981,-5 9 981,39-26 0,2 1 0,1 5 0,1 2 0,-3-1 0,0 2 0,2 5 0,2 1 0,2-7 0,1 1 0,-1 7 0,3 1 0,7-5 0,2 0 0,-1 6 0,4 1 0,9 0 0,4-1 0,-14 45 0,18-45 0,2 0 0,-6 45 0,6 0 0,0-7 0,0-3 217,0-11-217,0-1 0,0-9 0,0 0 0,0 2 0,6 7 0,16 6 0,2-5 0,18-1 0,9-3 0,-4-10 0,24 4 214,-11 0-214,14-11 0,6-3 0,1-15 0,14-13 0,-5-2 0,5-13 0,-7-1 0,7-7 0,1 0 0,-45 0 0,1 0 0,44-7 0,-45 1 0,-1-2 0,40-22 0,-39 9 0,-1-2 0,-1-2 0,-1-2 0,0-5 0,0-2 0,1-1 0,-3-3 0,-4-5 0,-2-2 0,-5-2 0,-3-3-484,-1-6 1,-5-4 483,-9 2 0,-3-3 0,1-7 0,-2-3-908,-8-4 0,-2-3 908,0-9 0,0-3-817,-2 23 1,-1-2 0,-1 0 816,0-5 0,0 0 0,-3 0 0,-4-1 0,-2 0 0,0 2-449,0 6 1,0 1 0,-3 0 448,-13-30 0,-5 4-240,3 19 0,-3 3 240,-4-1 0,-3 4 316,-1 13 1,-4 6-317,-3 4 0,-3 6 0,3 5 0,-4 7 0,-10 8 0,-2 7 0,2 2 0,-1 5 0,-11 6 0,-2 9 347,0 12 0,1 9-347,-1 11 0,0 6 0,20-11 0,1 3 0,0 1 0,1 1 0,0 1 0,1-1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041996-F706-2D45-8F2A-B336CF1998A2}" type="datetimeFigureOut">
              <a:rPr lang="en-CH" smtClean="0"/>
              <a:t>4/12/25</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66104-B06C-1141-B9B6-4EB4F98B383D}" type="slidenum">
              <a:rPr lang="en-CH" smtClean="0"/>
              <a:t>‹Nr.›</a:t>
            </a:fld>
            <a:endParaRPr lang="en-CH"/>
          </a:p>
        </p:txBody>
      </p:sp>
    </p:spTree>
    <p:extLst>
      <p:ext uri="{BB962C8B-B14F-4D97-AF65-F5344CB8AC3E}">
        <p14:creationId xmlns:p14="http://schemas.microsoft.com/office/powerpoint/2010/main" val="1968166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F466104-B06C-1141-B9B6-4EB4F98B383D}" type="slidenum">
              <a:rPr lang="en-CH" smtClean="0"/>
              <a:t>8</a:t>
            </a:fld>
            <a:endParaRPr lang="en-CH"/>
          </a:p>
        </p:txBody>
      </p:sp>
    </p:spTree>
    <p:extLst>
      <p:ext uri="{BB962C8B-B14F-4D97-AF65-F5344CB8AC3E}">
        <p14:creationId xmlns:p14="http://schemas.microsoft.com/office/powerpoint/2010/main" val="3000822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FC0D1-8359-A3E2-1800-BCCCB92AD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9588F5-44F5-5554-75C1-1D1CCBE899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FBF85-A26A-AD8A-A7AF-62A27D9EEBAF}"/>
              </a:ext>
            </a:extLst>
          </p:cNvPr>
          <p:cNvSpPr>
            <a:spLocks noGrp="1"/>
          </p:cNvSpPr>
          <p:nvPr>
            <p:ph type="body" idx="1"/>
          </p:nvPr>
        </p:nvSpPr>
        <p:spPr/>
        <p:txBody>
          <a:bodyPr/>
          <a:lstStyle/>
          <a:p>
            <a:endParaRPr lang="en-CH"/>
          </a:p>
        </p:txBody>
      </p:sp>
      <p:sp>
        <p:nvSpPr>
          <p:cNvPr id="4" name="Slide Number Placeholder 3">
            <a:extLst>
              <a:ext uri="{FF2B5EF4-FFF2-40B4-BE49-F238E27FC236}">
                <a16:creationId xmlns:a16="http://schemas.microsoft.com/office/drawing/2014/main" id="{415D5622-A454-C750-66E7-B3EC166B8DCC}"/>
              </a:ext>
            </a:extLst>
          </p:cNvPr>
          <p:cNvSpPr>
            <a:spLocks noGrp="1"/>
          </p:cNvSpPr>
          <p:nvPr>
            <p:ph type="sldNum" sz="quarter" idx="5"/>
          </p:nvPr>
        </p:nvSpPr>
        <p:spPr/>
        <p:txBody>
          <a:bodyPr/>
          <a:lstStyle/>
          <a:p>
            <a:fld id="{3F466104-B06C-1141-B9B6-4EB4F98B383D}" type="slidenum">
              <a:rPr lang="en-CH" smtClean="0"/>
              <a:t>9</a:t>
            </a:fld>
            <a:endParaRPr lang="en-CH"/>
          </a:p>
        </p:txBody>
      </p:sp>
    </p:spTree>
    <p:extLst>
      <p:ext uri="{BB962C8B-B14F-4D97-AF65-F5344CB8AC3E}">
        <p14:creationId xmlns:p14="http://schemas.microsoft.com/office/powerpoint/2010/main" val="57426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Do mention that they have hotels across </a:t>
            </a:r>
            <a:r>
              <a:rPr lang="en-US" dirty="0" err="1"/>
              <a:t>europe</a:t>
            </a:r>
            <a:r>
              <a:rPr lang="en-US" dirty="0"/>
              <a:t>, but we want to make the point clear that </a:t>
            </a:r>
            <a:r>
              <a:rPr lang="en-US" dirty="0" err="1"/>
              <a:t>syh</a:t>
            </a:r>
            <a:r>
              <a:rPr lang="en-US" dirty="0"/>
              <a:t> content currently </a:t>
            </a:r>
            <a:r>
              <a:rPr lang="en-US" dirty="0" err="1"/>
              <a:t>isnt</a:t>
            </a:r>
            <a:r>
              <a:rPr lang="en-US" dirty="0"/>
              <a:t> good enough for the target audience bc its </a:t>
            </a:r>
            <a:r>
              <a:rPr lang="en-US" dirty="0" err="1"/>
              <a:t>featzuring</a:t>
            </a:r>
            <a:r>
              <a:rPr lang="en-US" dirty="0"/>
              <a:t> like old ppl</a:t>
            </a:r>
            <a:endParaRPr lang="de-DE" dirty="0"/>
          </a:p>
        </p:txBody>
      </p:sp>
      <p:sp>
        <p:nvSpPr>
          <p:cNvPr id="4" name="Foliennummernplatzhalter 3"/>
          <p:cNvSpPr>
            <a:spLocks noGrp="1"/>
          </p:cNvSpPr>
          <p:nvPr>
            <p:ph type="sldNum" sz="quarter" idx="5"/>
          </p:nvPr>
        </p:nvSpPr>
        <p:spPr/>
        <p:txBody>
          <a:bodyPr/>
          <a:lstStyle/>
          <a:p>
            <a:fld id="{3F466104-B06C-1141-B9B6-4EB4F98B383D}" type="slidenum">
              <a:rPr lang="en-CH" smtClean="0"/>
              <a:t>10</a:t>
            </a:fld>
            <a:endParaRPr lang="en-CH"/>
          </a:p>
        </p:txBody>
      </p:sp>
    </p:spTree>
    <p:extLst>
      <p:ext uri="{BB962C8B-B14F-4D97-AF65-F5344CB8AC3E}">
        <p14:creationId xmlns:p14="http://schemas.microsoft.com/office/powerpoint/2010/main" val="1132737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F466104-B06C-1141-B9B6-4EB4F98B383D}" type="slidenum">
              <a:rPr lang="en-CH" smtClean="0"/>
              <a:t>15</a:t>
            </a:fld>
            <a:endParaRPr lang="en-CH"/>
          </a:p>
        </p:txBody>
      </p:sp>
    </p:spTree>
    <p:extLst>
      <p:ext uri="{BB962C8B-B14F-4D97-AF65-F5344CB8AC3E}">
        <p14:creationId xmlns:p14="http://schemas.microsoft.com/office/powerpoint/2010/main" val="1421319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3F466104-B06C-1141-B9B6-4EB4F98B383D}" type="slidenum">
              <a:rPr lang="en-CH" smtClean="0"/>
              <a:t>16</a:t>
            </a:fld>
            <a:endParaRPr lang="en-CH"/>
          </a:p>
        </p:txBody>
      </p:sp>
    </p:spTree>
    <p:extLst>
      <p:ext uri="{BB962C8B-B14F-4D97-AF65-F5344CB8AC3E}">
        <p14:creationId xmlns:p14="http://schemas.microsoft.com/office/powerpoint/2010/main" val="14213191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4/12/25</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‹Nr.›</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4/12/25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4/12/25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4/12/25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GB"/>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4/12/25</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‹Nr.›</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4/12/25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4/12/25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4/12/25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4/12/25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GB"/>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4/12/25</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‹Nr.›</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4/12/25</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‹Nr.›</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4/12/25</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18" Type="http://schemas.openxmlformats.org/officeDocument/2006/relationships/customXml" Target="../ink/ink10.xml"/><Relationship Id="rId3" Type="http://schemas.openxmlformats.org/officeDocument/2006/relationships/customXml" Target="../ink/ink4.xml"/><Relationship Id="rId21" Type="http://schemas.openxmlformats.org/officeDocument/2006/relationships/image" Target="../media/image9.png"/><Relationship Id="rId7" Type="http://schemas.openxmlformats.org/officeDocument/2006/relationships/customXml" Target="../ink/ink6.xml"/><Relationship Id="rId12" Type="http://schemas.openxmlformats.org/officeDocument/2006/relationships/customXml" Target="../ink/ink7.xml"/><Relationship Id="rId17" Type="http://schemas.openxmlformats.org/officeDocument/2006/relationships/image" Target="../media/image17.png"/><Relationship Id="rId2" Type="http://schemas.openxmlformats.org/officeDocument/2006/relationships/notesSlide" Target="../notesSlides/notesSlide3.xml"/><Relationship Id="rId16" Type="http://schemas.openxmlformats.org/officeDocument/2006/relationships/customXml" Target="../ink/ink9.xml"/><Relationship Id="rId20" Type="http://schemas.openxmlformats.org/officeDocument/2006/relationships/customXml" Target="../ink/ink11.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6.jpeg"/><Relationship Id="rId5" Type="http://schemas.openxmlformats.org/officeDocument/2006/relationships/customXml" Target="../ink/ink5.xml"/><Relationship Id="rId15" Type="http://schemas.openxmlformats.org/officeDocument/2006/relationships/image" Target="../media/image16.png"/><Relationship Id="rId10" Type="http://schemas.openxmlformats.org/officeDocument/2006/relationships/image" Target="../media/image14.png"/><Relationship Id="rId19"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3.jpeg"/><Relationship Id="rId14" Type="http://schemas.openxmlformats.org/officeDocument/2006/relationships/customXml" Target="../ink/ink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7.png"/><Relationship Id="rId4" Type="http://schemas.openxmlformats.org/officeDocument/2006/relationships/customXml" Target="../ink/ink1.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3E881-DE20-6193-FB14-70F746975A60}"/>
              </a:ext>
            </a:extLst>
          </p:cNvPr>
          <p:cNvSpPr>
            <a:spLocks noGrp="1"/>
          </p:cNvSpPr>
          <p:nvPr>
            <p:ph type="ctrTitle"/>
          </p:nvPr>
        </p:nvSpPr>
        <p:spPr/>
        <p:txBody>
          <a:bodyPr/>
          <a:lstStyle/>
          <a:p>
            <a:r>
              <a:rPr lang="en-CH" dirty="0"/>
              <a:t>BUSINESS CASE </a:t>
            </a:r>
          </a:p>
        </p:txBody>
      </p:sp>
      <p:sp>
        <p:nvSpPr>
          <p:cNvPr id="3" name="Subtitle 2">
            <a:extLst>
              <a:ext uri="{FF2B5EF4-FFF2-40B4-BE49-F238E27FC236}">
                <a16:creationId xmlns:a16="http://schemas.microsoft.com/office/drawing/2014/main" id="{8150D3F5-5330-2E83-CFA3-23D2D9F82BDC}"/>
              </a:ext>
            </a:extLst>
          </p:cNvPr>
          <p:cNvSpPr>
            <a:spLocks noGrp="1"/>
          </p:cNvSpPr>
          <p:nvPr>
            <p:ph type="subTitle" idx="1"/>
          </p:nvPr>
        </p:nvSpPr>
        <p:spPr>
          <a:xfrm>
            <a:off x="1648326" y="3934327"/>
            <a:ext cx="8984622" cy="854242"/>
          </a:xfrm>
        </p:spPr>
        <p:txBody>
          <a:bodyPr>
            <a:normAutofit/>
          </a:bodyPr>
          <a:lstStyle/>
          <a:p>
            <a:r>
              <a:rPr lang="en-CH" dirty="0"/>
              <a:t>SYH: How can SYH improve or expand its network to better serve younger travellers (U27)</a:t>
            </a:r>
          </a:p>
        </p:txBody>
      </p:sp>
      <p:sp>
        <p:nvSpPr>
          <p:cNvPr id="4" name="TextBox 3">
            <a:extLst>
              <a:ext uri="{FF2B5EF4-FFF2-40B4-BE49-F238E27FC236}">
                <a16:creationId xmlns:a16="http://schemas.microsoft.com/office/drawing/2014/main" id="{FD42D603-A4C7-EC90-F803-C87B82F23D2F}"/>
              </a:ext>
            </a:extLst>
          </p:cNvPr>
          <p:cNvSpPr txBox="1"/>
          <p:nvPr/>
        </p:nvSpPr>
        <p:spPr>
          <a:xfrm>
            <a:off x="2005813" y="4957011"/>
            <a:ext cx="9068586" cy="369332"/>
          </a:xfrm>
          <a:prstGeom prst="rect">
            <a:avLst/>
          </a:prstGeom>
          <a:noFill/>
        </p:spPr>
        <p:txBody>
          <a:bodyPr wrap="square" rtlCol="0">
            <a:spAutoFit/>
          </a:bodyPr>
          <a:lstStyle/>
          <a:p>
            <a:r>
              <a:rPr lang="en-CH" dirty="0"/>
              <a:t>Reimagining budget friendly and sustainable Accomadation for GEN Z</a:t>
            </a:r>
          </a:p>
        </p:txBody>
      </p:sp>
    </p:spTree>
    <p:extLst>
      <p:ext uri="{BB962C8B-B14F-4D97-AF65-F5344CB8AC3E}">
        <p14:creationId xmlns:p14="http://schemas.microsoft.com/office/powerpoint/2010/main" val="1251815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F470-033D-8E7A-C6BA-712D9213CEE8}"/>
              </a:ext>
            </a:extLst>
          </p:cNvPr>
          <p:cNvSpPr>
            <a:spLocks noGrp="1"/>
          </p:cNvSpPr>
          <p:nvPr>
            <p:ph type="title"/>
          </p:nvPr>
        </p:nvSpPr>
        <p:spPr>
          <a:xfrm>
            <a:off x="1066800" y="509681"/>
            <a:ext cx="10058400" cy="1371600"/>
          </a:xfrm>
        </p:spPr>
        <p:txBody>
          <a:bodyPr>
            <a:normAutofit fontScale="90000"/>
          </a:bodyPr>
          <a:lstStyle/>
          <a:p>
            <a:r>
              <a:rPr lang="en-CH" dirty="0"/>
              <a:t>EXAMPLE OF KEEPING UP WITH TRENDS</a:t>
            </a:r>
          </a:p>
        </p:txBody>
      </p:sp>
      <p:sp>
        <p:nvSpPr>
          <p:cNvPr id="8" name="Inhaltsplatzhalter 7">
            <a:extLst>
              <a:ext uri="{FF2B5EF4-FFF2-40B4-BE49-F238E27FC236}">
                <a16:creationId xmlns:a16="http://schemas.microsoft.com/office/drawing/2014/main" id="{B85CFEA2-F0FE-F6A7-0422-0F52B94B0473}"/>
              </a:ext>
            </a:extLst>
          </p:cNvPr>
          <p:cNvSpPr>
            <a:spLocks noGrp="1"/>
          </p:cNvSpPr>
          <p:nvPr>
            <p:ph sz="half" idx="2"/>
          </p:nvPr>
        </p:nvSpPr>
        <p:spPr>
          <a:xfrm>
            <a:off x="6496100" y="2439412"/>
            <a:ext cx="4754880" cy="3749040"/>
          </a:xfrm>
        </p:spPr>
        <p:txBody>
          <a:bodyPr>
            <a:normAutofit fontScale="92500" lnSpcReduction="10000"/>
          </a:bodyPr>
          <a:lstStyle/>
          <a:p>
            <a:endParaRPr lang="en-US" dirty="0"/>
          </a:p>
          <a:p>
            <a:pPr>
              <a:lnSpc>
                <a:spcPct val="90000"/>
              </a:lnSpc>
            </a:pPr>
            <a:r>
              <a:rPr lang="en-CH" sz="1800"/>
              <a:t>Partner with </a:t>
            </a:r>
            <a:r>
              <a:rPr lang="en-US" sz="1800" dirty="0"/>
              <a:t>small</a:t>
            </a:r>
            <a:r>
              <a:rPr lang="en-CH" sz="1800"/>
              <a:t> swiss content creators</a:t>
            </a:r>
            <a:r>
              <a:rPr lang="en-US" sz="1800" dirty="0"/>
              <a:t> </a:t>
            </a:r>
            <a:r>
              <a:rPr lang="en-CH" sz="1800"/>
              <a:t>that expand the outreach – offer free nights to the content creators in exchange for high quality content and a positive review on their platforms</a:t>
            </a:r>
          </a:p>
          <a:p>
            <a:pPr>
              <a:lnSpc>
                <a:spcPct val="90000"/>
              </a:lnSpc>
            </a:pPr>
            <a:r>
              <a:rPr lang="en-CH" sz="1800"/>
              <a:t>BALANCE: invest 1/3th of the 1.4M of the current marketing budget into making the social media platforms better and the 2/3th on partnerships with established content creators</a:t>
            </a:r>
            <a:r>
              <a:rPr lang="en-US" dirty="0"/>
              <a:t> (</a:t>
            </a:r>
            <a:r>
              <a:rPr lang="en-US" dirty="0" err="1"/>
              <a:t>A</a:t>
            </a:r>
            <a:r>
              <a:rPr lang="en-US" sz="1800" dirty="0" err="1"/>
              <a:t>ditotoro</a:t>
            </a:r>
            <a:r>
              <a:rPr lang="en-US" sz="1800" dirty="0"/>
              <a:t>)</a:t>
            </a:r>
            <a:endParaRPr lang="en-CH" sz="1800"/>
          </a:p>
          <a:p>
            <a:pPr>
              <a:lnSpc>
                <a:spcPct val="90000"/>
              </a:lnSpc>
            </a:pPr>
            <a:endParaRPr lang="en-US" sz="1800" dirty="0"/>
          </a:p>
          <a:p>
            <a:pPr>
              <a:lnSpc>
                <a:spcPct val="90000"/>
              </a:lnSpc>
            </a:pPr>
            <a:r>
              <a:rPr lang="en-US" dirty="0"/>
              <a:t>Green </a:t>
            </a:r>
            <a:r>
              <a:rPr lang="en-US" dirty="0" err="1"/>
              <a:t>colour</a:t>
            </a:r>
            <a:r>
              <a:rPr lang="en-US" dirty="0"/>
              <a:t> scheme appeals to the </a:t>
            </a:r>
            <a:r>
              <a:rPr lang="en-US" dirty="0" err="1"/>
              <a:t>ecofriendly</a:t>
            </a:r>
            <a:r>
              <a:rPr lang="en-US" dirty="0"/>
              <a:t> brand image</a:t>
            </a:r>
            <a:endParaRPr lang="de-DE" dirty="0"/>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5B5CAA77-D83C-07A1-A59B-4216509C3417}"/>
                  </a:ext>
                </a:extLst>
              </p14:cNvPr>
              <p14:cNvContentPartPr/>
              <p14:nvPr/>
            </p14:nvContentPartPr>
            <p14:xfrm>
              <a:off x="5313200" y="4277080"/>
              <a:ext cx="2160" cy="360"/>
            </p14:xfrm>
          </p:contentPart>
        </mc:Choice>
        <mc:Fallback xmlns="">
          <p:pic>
            <p:nvPicPr>
              <p:cNvPr id="7" name="Ink 6">
                <a:extLst>
                  <a:ext uri="{FF2B5EF4-FFF2-40B4-BE49-F238E27FC236}">
                    <a16:creationId xmlns:a16="http://schemas.microsoft.com/office/drawing/2014/main" id="{5B5CAA77-D83C-07A1-A59B-4216509C3417}"/>
                  </a:ext>
                </a:extLst>
              </p:cNvPr>
              <p:cNvPicPr/>
              <p:nvPr/>
            </p:nvPicPr>
            <p:blipFill>
              <a:blip r:embed="rId4"/>
              <a:stretch>
                <a:fillRect/>
              </a:stretch>
            </p:blipFill>
            <p:spPr>
              <a:xfrm>
                <a:off x="5308880" y="4272760"/>
                <a:ext cx="108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a:extLst>
                  <a:ext uri="{FF2B5EF4-FFF2-40B4-BE49-F238E27FC236}">
                    <a16:creationId xmlns:a16="http://schemas.microsoft.com/office/drawing/2014/main" id="{A6C90B82-663E-1C02-5F6E-7D34B5BB9FDC}"/>
                  </a:ext>
                </a:extLst>
              </p14:cNvPr>
              <p14:cNvContentPartPr/>
              <p14:nvPr/>
            </p14:nvContentPartPr>
            <p14:xfrm>
              <a:off x="5996120" y="1690120"/>
              <a:ext cx="2160" cy="2160"/>
            </p14:xfrm>
          </p:contentPart>
        </mc:Choice>
        <mc:Fallback xmlns="">
          <p:pic>
            <p:nvPicPr>
              <p:cNvPr id="19" name="Ink 18">
                <a:extLst>
                  <a:ext uri="{FF2B5EF4-FFF2-40B4-BE49-F238E27FC236}">
                    <a16:creationId xmlns:a16="http://schemas.microsoft.com/office/drawing/2014/main" id="{A6C90B82-663E-1C02-5F6E-7D34B5BB9FDC}"/>
                  </a:ext>
                </a:extLst>
              </p:cNvPr>
              <p:cNvPicPr/>
              <p:nvPr/>
            </p:nvPicPr>
            <p:blipFill>
              <a:blip r:embed="rId6"/>
              <a:stretch>
                <a:fillRect/>
              </a:stretch>
            </p:blipFill>
            <p:spPr>
              <a:xfrm>
                <a:off x="5991800" y="1685800"/>
                <a:ext cx="10800" cy="10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Ink 21">
                <a:extLst>
                  <a:ext uri="{FF2B5EF4-FFF2-40B4-BE49-F238E27FC236}">
                    <a16:creationId xmlns:a16="http://schemas.microsoft.com/office/drawing/2014/main" id="{E08FC71F-339C-5A58-CF98-8B31F8226A55}"/>
                  </a:ext>
                </a:extLst>
              </p14:cNvPr>
              <p14:cNvContentPartPr/>
              <p14:nvPr/>
            </p14:nvContentPartPr>
            <p14:xfrm>
              <a:off x="5752760" y="2224926"/>
              <a:ext cx="360" cy="360"/>
            </p14:xfrm>
          </p:contentPart>
        </mc:Choice>
        <mc:Fallback xmlns="">
          <p:pic>
            <p:nvPicPr>
              <p:cNvPr id="22" name="Ink 21">
                <a:extLst>
                  <a:ext uri="{FF2B5EF4-FFF2-40B4-BE49-F238E27FC236}">
                    <a16:creationId xmlns:a16="http://schemas.microsoft.com/office/drawing/2014/main" id="{E08FC71F-339C-5A58-CF98-8B31F8226A55}"/>
                  </a:ext>
                </a:extLst>
              </p:cNvPr>
              <p:cNvPicPr/>
              <p:nvPr/>
            </p:nvPicPr>
            <p:blipFill>
              <a:blip r:embed="rId6"/>
              <a:stretch>
                <a:fillRect/>
              </a:stretch>
            </p:blipFill>
            <p:spPr>
              <a:xfrm>
                <a:off x="5748440" y="2220606"/>
                <a:ext cx="9000" cy="9000"/>
              </a:xfrm>
              <a:prstGeom prst="rect">
                <a:avLst/>
              </a:prstGeom>
            </p:spPr>
          </p:pic>
        </mc:Fallback>
      </mc:AlternateContent>
      <p:pic>
        <p:nvPicPr>
          <p:cNvPr id="4" name="Grafik 3">
            <a:extLst>
              <a:ext uri="{FF2B5EF4-FFF2-40B4-BE49-F238E27FC236}">
                <a16:creationId xmlns:a16="http://schemas.microsoft.com/office/drawing/2014/main" id="{06E37612-C81C-E575-2CF3-BEAA209D5F5A}"/>
              </a:ext>
            </a:extLst>
          </p:cNvPr>
          <p:cNvPicPr>
            <a:picLocks noChangeAspect="1"/>
          </p:cNvPicPr>
          <p:nvPr/>
        </p:nvPicPr>
        <p:blipFill>
          <a:blip r:embed="rId8"/>
          <a:stretch>
            <a:fillRect/>
          </a:stretch>
        </p:blipFill>
        <p:spPr>
          <a:xfrm>
            <a:off x="3318460" y="1766827"/>
            <a:ext cx="2503221" cy="4421625"/>
          </a:xfrm>
          <a:prstGeom prst="rect">
            <a:avLst/>
          </a:prstGeom>
        </p:spPr>
      </p:pic>
      <p:pic>
        <p:nvPicPr>
          <p:cNvPr id="11" name="Picture 8" descr="A screenshot of a video game&#10;&#10;AI-generated content may be incorrect.">
            <a:extLst>
              <a:ext uri="{FF2B5EF4-FFF2-40B4-BE49-F238E27FC236}">
                <a16:creationId xmlns:a16="http://schemas.microsoft.com/office/drawing/2014/main" id="{5482EA26-9DA3-2983-3FD8-FF47EEC4C926}"/>
              </a:ext>
            </a:extLst>
          </p:cNvPr>
          <p:cNvPicPr>
            <a:picLocks noChangeAspect="1"/>
          </p:cNvPicPr>
          <p:nvPr/>
        </p:nvPicPr>
        <p:blipFill>
          <a:blip r:embed="rId9"/>
          <a:stretch>
            <a:fillRect/>
          </a:stretch>
        </p:blipFill>
        <p:spPr>
          <a:xfrm>
            <a:off x="617190" y="1773893"/>
            <a:ext cx="2389700" cy="4414559"/>
          </a:xfrm>
          <a:prstGeom prst="rect">
            <a:avLst/>
          </a:prstGeom>
        </p:spPr>
      </p:pic>
      <p:sp>
        <p:nvSpPr>
          <p:cNvPr id="18" name="Textfeld 17">
            <a:extLst>
              <a:ext uri="{FF2B5EF4-FFF2-40B4-BE49-F238E27FC236}">
                <a16:creationId xmlns:a16="http://schemas.microsoft.com/office/drawing/2014/main" id="{177A9105-F08E-8FAC-9C46-48124468DF64}"/>
              </a:ext>
            </a:extLst>
          </p:cNvPr>
          <p:cNvSpPr txBox="1"/>
          <p:nvPr/>
        </p:nvSpPr>
        <p:spPr>
          <a:xfrm>
            <a:off x="5181600" y="2514600"/>
            <a:ext cx="1828800" cy="1828800"/>
          </a:xfrm>
          <a:prstGeom prst="rect">
            <a:avLst/>
          </a:prstGeom>
          <a:noFill/>
        </p:spPr>
        <p:txBody>
          <a:bodyPr wrap="square" rtlCol="0">
            <a:spAutoFit/>
          </a:bodyPr>
          <a:lstStyle/>
          <a:p>
            <a:pPr algn="l"/>
            <a:endParaRPr lang="de-DE" dirty="0"/>
          </a:p>
        </p:txBody>
      </p:sp>
      <p:pic>
        <p:nvPicPr>
          <p:cNvPr id="25" name="Grafik 24">
            <a:extLst>
              <a:ext uri="{FF2B5EF4-FFF2-40B4-BE49-F238E27FC236}">
                <a16:creationId xmlns:a16="http://schemas.microsoft.com/office/drawing/2014/main" id="{B99187C5-AA41-D558-F681-B5C1B0B45EB9}"/>
              </a:ext>
            </a:extLst>
          </p:cNvPr>
          <p:cNvPicPr>
            <a:picLocks noChangeAspect="1"/>
          </p:cNvPicPr>
          <p:nvPr/>
        </p:nvPicPr>
        <p:blipFill>
          <a:blip r:embed="rId10"/>
          <a:srcRect t="-3516" b="78183"/>
          <a:stretch/>
        </p:blipFill>
        <p:spPr>
          <a:xfrm>
            <a:off x="5982848" y="1022318"/>
            <a:ext cx="2829697" cy="1272437"/>
          </a:xfrm>
          <a:prstGeom prst="rect">
            <a:avLst/>
          </a:prstGeom>
        </p:spPr>
      </p:pic>
      <p:sp>
        <p:nvSpPr>
          <p:cNvPr id="26" name="Textfeld 25">
            <a:extLst>
              <a:ext uri="{FF2B5EF4-FFF2-40B4-BE49-F238E27FC236}">
                <a16:creationId xmlns:a16="http://schemas.microsoft.com/office/drawing/2014/main" id="{039EBE1C-0668-CBB9-B4B1-9E0876CE132F}"/>
              </a:ext>
            </a:extLst>
          </p:cNvPr>
          <p:cNvSpPr txBox="1"/>
          <p:nvPr/>
        </p:nvSpPr>
        <p:spPr>
          <a:xfrm>
            <a:off x="5181600" y="2514600"/>
            <a:ext cx="1828800" cy="1828800"/>
          </a:xfrm>
          <a:prstGeom prst="rect">
            <a:avLst/>
          </a:prstGeom>
          <a:noFill/>
        </p:spPr>
        <p:txBody>
          <a:bodyPr wrap="square" rtlCol="0">
            <a:spAutoFit/>
          </a:bodyPr>
          <a:lstStyle/>
          <a:p>
            <a:pPr algn="l"/>
            <a:endParaRPr lang="de-DE" dirty="0"/>
          </a:p>
        </p:txBody>
      </p:sp>
      <p:pic>
        <p:nvPicPr>
          <p:cNvPr id="28" name="Picture 4" descr="A screenshot of a social media post&#10;&#10;AI-generated content may be incorrect.">
            <a:extLst>
              <a:ext uri="{FF2B5EF4-FFF2-40B4-BE49-F238E27FC236}">
                <a16:creationId xmlns:a16="http://schemas.microsoft.com/office/drawing/2014/main" id="{A6A13BF4-5AA4-8E88-4F71-A1F30BBF7D56}"/>
              </a:ext>
            </a:extLst>
          </p:cNvPr>
          <p:cNvPicPr>
            <a:picLocks noChangeAspect="1"/>
          </p:cNvPicPr>
          <p:nvPr/>
        </p:nvPicPr>
        <p:blipFill>
          <a:blip r:embed="rId11"/>
          <a:srcRect t="12529" b="74932"/>
          <a:stretch/>
        </p:blipFill>
        <p:spPr>
          <a:xfrm>
            <a:off x="8825817" y="1265309"/>
            <a:ext cx="3124493" cy="1029446"/>
          </a:xfrm>
          <a:prstGeom prst="rect">
            <a:avLst/>
          </a:prstGeom>
        </p:spPr>
      </p:pic>
      <mc:AlternateContent xmlns:mc="http://schemas.openxmlformats.org/markup-compatibility/2006" xmlns:p14="http://schemas.microsoft.com/office/powerpoint/2010/main">
        <mc:Choice Requires="p14">
          <p:contentPart p14:bwMode="auto" r:id="rId12">
            <p14:nvContentPartPr>
              <p14:cNvPr id="29" name="Freihand 28">
                <a:extLst>
                  <a:ext uri="{FF2B5EF4-FFF2-40B4-BE49-F238E27FC236}">
                    <a16:creationId xmlns:a16="http://schemas.microsoft.com/office/drawing/2014/main" id="{2B2E36FD-AC7A-BBA3-E7EC-47E0490BA619}"/>
                  </a:ext>
                </a:extLst>
              </p14:cNvPr>
              <p14:cNvContentPartPr/>
              <p14:nvPr/>
            </p14:nvContentPartPr>
            <p14:xfrm>
              <a:off x="7365973" y="1846723"/>
              <a:ext cx="603720" cy="137880"/>
            </p14:xfrm>
          </p:contentPart>
        </mc:Choice>
        <mc:Fallback xmlns="">
          <p:pic>
            <p:nvPicPr>
              <p:cNvPr id="29" name="Freihand 28">
                <a:extLst>
                  <a:ext uri="{FF2B5EF4-FFF2-40B4-BE49-F238E27FC236}">
                    <a16:creationId xmlns:a16="http://schemas.microsoft.com/office/drawing/2014/main" id="{2B2E36FD-AC7A-BBA3-E7EC-47E0490BA619}"/>
                  </a:ext>
                </a:extLst>
              </p:cNvPr>
              <p:cNvPicPr/>
              <p:nvPr/>
            </p:nvPicPr>
            <p:blipFill>
              <a:blip r:embed="rId13"/>
              <a:stretch>
                <a:fillRect/>
              </a:stretch>
            </p:blipFill>
            <p:spPr>
              <a:xfrm>
                <a:off x="7311973" y="1738723"/>
                <a:ext cx="711360" cy="3535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0" name="Freihand 29">
                <a:extLst>
                  <a:ext uri="{FF2B5EF4-FFF2-40B4-BE49-F238E27FC236}">
                    <a16:creationId xmlns:a16="http://schemas.microsoft.com/office/drawing/2014/main" id="{3181DDEE-34B4-7FC3-DFBF-E857AA142D07}"/>
                  </a:ext>
                </a:extLst>
              </p14:cNvPr>
              <p14:cNvContentPartPr/>
              <p14:nvPr/>
            </p14:nvContentPartPr>
            <p14:xfrm>
              <a:off x="10329133" y="1752763"/>
              <a:ext cx="668160" cy="57960"/>
            </p14:xfrm>
          </p:contentPart>
        </mc:Choice>
        <mc:Fallback xmlns="">
          <p:pic>
            <p:nvPicPr>
              <p:cNvPr id="30" name="Freihand 29">
                <a:extLst>
                  <a:ext uri="{FF2B5EF4-FFF2-40B4-BE49-F238E27FC236}">
                    <a16:creationId xmlns:a16="http://schemas.microsoft.com/office/drawing/2014/main" id="{3181DDEE-34B4-7FC3-DFBF-E857AA142D07}"/>
                  </a:ext>
                </a:extLst>
              </p:cNvPr>
              <p:cNvPicPr/>
              <p:nvPr/>
            </p:nvPicPr>
            <p:blipFill>
              <a:blip r:embed="rId15"/>
              <a:stretch>
                <a:fillRect/>
              </a:stretch>
            </p:blipFill>
            <p:spPr>
              <a:xfrm>
                <a:off x="10275493" y="1644763"/>
                <a:ext cx="77580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 name="Freihand 30">
                <a:extLst>
                  <a:ext uri="{FF2B5EF4-FFF2-40B4-BE49-F238E27FC236}">
                    <a16:creationId xmlns:a16="http://schemas.microsoft.com/office/drawing/2014/main" id="{4C6764DC-B254-DD4F-8BBF-9E46ABFF66E6}"/>
                  </a:ext>
                </a:extLst>
              </p14:cNvPr>
              <p14:cNvContentPartPr/>
              <p14:nvPr/>
            </p14:nvContentPartPr>
            <p14:xfrm>
              <a:off x="2359813" y="3984403"/>
              <a:ext cx="783720" cy="1000800"/>
            </p14:xfrm>
          </p:contentPart>
        </mc:Choice>
        <mc:Fallback xmlns="">
          <p:pic>
            <p:nvPicPr>
              <p:cNvPr id="31" name="Freihand 30">
                <a:extLst>
                  <a:ext uri="{FF2B5EF4-FFF2-40B4-BE49-F238E27FC236}">
                    <a16:creationId xmlns:a16="http://schemas.microsoft.com/office/drawing/2014/main" id="{4C6764DC-B254-DD4F-8BBF-9E46ABFF66E6}"/>
                  </a:ext>
                </a:extLst>
              </p:cNvPr>
              <p:cNvPicPr/>
              <p:nvPr/>
            </p:nvPicPr>
            <p:blipFill>
              <a:blip r:embed="rId17"/>
              <a:stretch>
                <a:fillRect/>
              </a:stretch>
            </p:blipFill>
            <p:spPr>
              <a:xfrm>
                <a:off x="2353693" y="3978283"/>
                <a:ext cx="795960" cy="10130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2" name="Freihand 41">
                <a:extLst>
                  <a:ext uri="{FF2B5EF4-FFF2-40B4-BE49-F238E27FC236}">
                    <a16:creationId xmlns:a16="http://schemas.microsoft.com/office/drawing/2014/main" id="{93FF5B4B-26CB-D24B-81AD-CFD3E69F6F42}"/>
                  </a:ext>
                </a:extLst>
              </p14:cNvPr>
              <p14:cNvContentPartPr/>
              <p14:nvPr/>
            </p14:nvContentPartPr>
            <p14:xfrm>
              <a:off x="4849084" y="5390196"/>
              <a:ext cx="1046160" cy="898920"/>
            </p14:xfrm>
          </p:contentPart>
        </mc:Choice>
        <mc:Fallback xmlns="">
          <p:pic>
            <p:nvPicPr>
              <p:cNvPr id="42" name="Freihand 41">
                <a:extLst>
                  <a:ext uri="{FF2B5EF4-FFF2-40B4-BE49-F238E27FC236}">
                    <a16:creationId xmlns:a16="http://schemas.microsoft.com/office/drawing/2014/main" id="{93FF5B4B-26CB-D24B-81AD-CFD3E69F6F42}"/>
                  </a:ext>
                </a:extLst>
              </p:cNvPr>
              <p:cNvPicPr/>
              <p:nvPr/>
            </p:nvPicPr>
            <p:blipFill>
              <a:blip r:embed="rId19"/>
              <a:stretch>
                <a:fillRect/>
              </a:stretch>
            </p:blipFill>
            <p:spPr>
              <a:xfrm>
                <a:off x="4842964" y="5384076"/>
                <a:ext cx="1058400" cy="9111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43" name="Freihand 42">
                <a:extLst>
                  <a:ext uri="{FF2B5EF4-FFF2-40B4-BE49-F238E27FC236}">
                    <a16:creationId xmlns:a16="http://schemas.microsoft.com/office/drawing/2014/main" id="{F473C663-5B4D-A686-40F8-360AAC49C3F2}"/>
                  </a:ext>
                </a:extLst>
              </p14:cNvPr>
              <p14:cNvContentPartPr/>
              <p14:nvPr/>
            </p14:nvContentPartPr>
            <p14:xfrm>
              <a:off x="10479844" y="7239516"/>
              <a:ext cx="360" cy="360"/>
            </p14:xfrm>
          </p:contentPart>
        </mc:Choice>
        <mc:Fallback xmlns="">
          <p:pic>
            <p:nvPicPr>
              <p:cNvPr id="43" name="Freihand 42">
                <a:extLst>
                  <a:ext uri="{FF2B5EF4-FFF2-40B4-BE49-F238E27FC236}">
                    <a16:creationId xmlns:a16="http://schemas.microsoft.com/office/drawing/2014/main" id="{F473C663-5B4D-A686-40F8-360AAC49C3F2}"/>
                  </a:ext>
                </a:extLst>
              </p:cNvPr>
              <p:cNvPicPr/>
              <p:nvPr/>
            </p:nvPicPr>
            <p:blipFill>
              <a:blip r:embed="rId21"/>
              <a:stretch>
                <a:fillRect/>
              </a:stretch>
            </p:blipFill>
            <p:spPr>
              <a:xfrm>
                <a:off x="10473724" y="7233396"/>
                <a:ext cx="12600" cy="12600"/>
              </a:xfrm>
              <a:prstGeom prst="rect">
                <a:avLst/>
              </a:prstGeom>
            </p:spPr>
          </p:pic>
        </mc:Fallback>
      </mc:AlternateContent>
    </p:spTree>
    <p:extLst>
      <p:ext uri="{BB962C8B-B14F-4D97-AF65-F5344CB8AC3E}">
        <p14:creationId xmlns:p14="http://schemas.microsoft.com/office/powerpoint/2010/main" val="3801178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790C6-FEEB-5B88-0B3D-63AFE3C83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AD9E6-DCE6-CD9B-FA24-B8756024967D}"/>
              </a:ext>
            </a:extLst>
          </p:cNvPr>
          <p:cNvSpPr>
            <a:spLocks noGrp="1"/>
          </p:cNvSpPr>
          <p:nvPr>
            <p:ph type="title"/>
          </p:nvPr>
        </p:nvSpPr>
        <p:spPr/>
        <p:txBody>
          <a:bodyPr>
            <a:normAutofit fontScale="90000"/>
          </a:bodyPr>
          <a:lstStyle/>
          <a:p>
            <a:r>
              <a:rPr lang="en-CH"/>
              <a:t>IMPLEMENTATION </a:t>
            </a:r>
            <a:r>
              <a:rPr lang="en-US" dirty="0"/>
              <a:t>1.1</a:t>
            </a:r>
            <a:r>
              <a:rPr lang="en-CH"/>
              <a:t>: </a:t>
            </a:r>
            <a:r>
              <a:rPr lang="en-CH" dirty="0"/>
              <a:t>BUILING THE BRAND IMAGE</a:t>
            </a:r>
          </a:p>
        </p:txBody>
      </p:sp>
      <p:sp>
        <p:nvSpPr>
          <p:cNvPr id="8" name="Textplatzhalter 7">
            <a:extLst>
              <a:ext uri="{FF2B5EF4-FFF2-40B4-BE49-F238E27FC236}">
                <a16:creationId xmlns:a16="http://schemas.microsoft.com/office/drawing/2014/main" id="{80C63195-EA16-3D2F-60DC-5D5F3ECFEB0A}"/>
              </a:ext>
            </a:extLst>
          </p:cNvPr>
          <p:cNvSpPr>
            <a:spLocks noGrp="1"/>
          </p:cNvSpPr>
          <p:nvPr>
            <p:ph type="body" idx="1"/>
          </p:nvPr>
        </p:nvSpPr>
        <p:spPr>
          <a:xfrm>
            <a:off x="1069848" y="2571750"/>
            <a:ext cx="4754880" cy="379755"/>
          </a:xfrm>
        </p:spPr>
        <p:txBody>
          <a:bodyPr>
            <a:normAutofit lnSpcReduction="10000"/>
          </a:bodyPr>
          <a:lstStyle/>
          <a:p>
            <a:r>
              <a:rPr lang="en-US" dirty="0"/>
              <a:t>Before</a:t>
            </a:r>
            <a:endParaRPr lang="de-DE" dirty="0"/>
          </a:p>
        </p:txBody>
      </p:sp>
      <p:sp>
        <p:nvSpPr>
          <p:cNvPr id="9" name="Textplatzhalter 8">
            <a:extLst>
              <a:ext uri="{FF2B5EF4-FFF2-40B4-BE49-F238E27FC236}">
                <a16:creationId xmlns:a16="http://schemas.microsoft.com/office/drawing/2014/main" id="{620A0359-74EF-AA1B-BD4E-DCF4F617D475}"/>
              </a:ext>
            </a:extLst>
          </p:cNvPr>
          <p:cNvSpPr>
            <a:spLocks noGrp="1"/>
          </p:cNvSpPr>
          <p:nvPr>
            <p:ph type="body" sz="quarter" idx="3"/>
          </p:nvPr>
        </p:nvSpPr>
        <p:spPr>
          <a:xfrm>
            <a:off x="5991995" y="2377038"/>
            <a:ext cx="4754880" cy="379755"/>
          </a:xfrm>
        </p:spPr>
        <p:txBody>
          <a:bodyPr>
            <a:normAutofit lnSpcReduction="10000"/>
          </a:bodyPr>
          <a:lstStyle/>
          <a:p>
            <a:r>
              <a:rPr lang="en-US" dirty="0"/>
              <a:t>After</a:t>
            </a:r>
            <a:endParaRPr lang="de-DE" dirty="0"/>
          </a:p>
        </p:txBody>
      </p:sp>
      <p:pic>
        <p:nvPicPr>
          <p:cNvPr id="5" name="Picture 4">
            <a:extLst>
              <a:ext uri="{FF2B5EF4-FFF2-40B4-BE49-F238E27FC236}">
                <a16:creationId xmlns:a16="http://schemas.microsoft.com/office/drawing/2014/main" id="{F5108F7A-EB2F-10DD-6362-B6841C21263F}"/>
              </a:ext>
            </a:extLst>
          </p:cNvPr>
          <p:cNvPicPr>
            <a:picLocks noChangeAspect="1"/>
          </p:cNvPicPr>
          <p:nvPr/>
        </p:nvPicPr>
        <p:blipFill>
          <a:blip r:embed="rId2"/>
          <a:stretch>
            <a:fillRect/>
          </a:stretch>
        </p:blipFill>
        <p:spPr>
          <a:xfrm>
            <a:off x="1472861" y="2951505"/>
            <a:ext cx="4351867" cy="3263901"/>
          </a:xfrm>
          <a:prstGeom prst="rect">
            <a:avLst/>
          </a:prstGeom>
        </p:spPr>
      </p:pic>
      <p:pic>
        <p:nvPicPr>
          <p:cNvPr id="7" name="Content Placeholder 3">
            <a:extLst>
              <a:ext uri="{FF2B5EF4-FFF2-40B4-BE49-F238E27FC236}">
                <a16:creationId xmlns:a16="http://schemas.microsoft.com/office/drawing/2014/main" id="{121CD474-EF4B-5D51-7172-7940495BCC23}"/>
              </a:ext>
            </a:extLst>
          </p:cNvPr>
          <p:cNvPicPr>
            <a:picLocks noChangeAspect="1"/>
          </p:cNvPicPr>
          <p:nvPr/>
        </p:nvPicPr>
        <p:blipFill>
          <a:blip r:embed="rId3"/>
          <a:stretch>
            <a:fillRect/>
          </a:stretch>
        </p:blipFill>
        <p:spPr>
          <a:xfrm>
            <a:off x="7090832" y="2878651"/>
            <a:ext cx="2557205" cy="3409607"/>
          </a:xfrm>
          <a:prstGeom prst="rect">
            <a:avLst/>
          </a:prstGeom>
        </p:spPr>
      </p:pic>
      <p:sp>
        <p:nvSpPr>
          <p:cNvPr id="13" name="Textfeld 12">
            <a:extLst>
              <a:ext uri="{FF2B5EF4-FFF2-40B4-BE49-F238E27FC236}">
                <a16:creationId xmlns:a16="http://schemas.microsoft.com/office/drawing/2014/main" id="{721506DD-5781-0A88-4899-016682FFFA5C}"/>
              </a:ext>
            </a:extLst>
          </p:cNvPr>
          <p:cNvSpPr txBox="1"/>
          <p:nvPr/>
        </p:nvSpPr>
        <p:spPr>
          <a:xfrm>
            <a:off x="966978" y="1920584"/>
            <a:ext cx="11133665" cy="646331"/>
          </a:xfrm>
          <a:prstGeom prst="rect">
            <a:avLst/>
          </a:prstGeom>
          <a:noFill/>
        </p:spPr>
        <p:txBody>
          <a:bodyPr wrap="square" rtlCol="0">
            <a:spAutoFit/>
          </a:bodyPr>
          <a:lstStyle/>
          <a:p>
            <a:pPr algn="l"/>
            <a:r>
              <a:rPr lang="en-US" dirty="0"/>
              <a:t>Nudges can be a great way to again promote the eco-friendly brand image by having such initiatives</a:t>
            </a:r>
            <a:endParaRPr lang="de-DE" dirty="0"/>
          </a:p>
        </p:txBody>
      </p:sp>
    </p:spTree>
    <p:extLst>
      <p:ext uri="{BB962C8B-B14F-4D97-AF65-F5344CB8AC3E}">
        <p14:creationId xmlns:p14="http://schemas.microsoft.com/office/powerpoint/2010/main" val="1040902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9790C6-FEEB-5B88-0B3D-63AFE3C837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6AD9E6-DCE6-CD9B-FA24-B8756024967D}"/>
              </a:ext>
            </a:extLst>
          </p:cNvPr>
          <p:cNvSpPr>
            <a:spLocks noGrp="1"/>
          </p:cNvSpPr>
          <p:nvPr>
            <p:ph type="title"/>
          </p:nvPr>
        </p:nvSpPr>
        <p:spPr>
          <a:xfrm>
            <a:off x="7064082" y="642594"/>
            <a:ext cx="4472921" cy="1371600"/>
          </a:xfrm>
        </p:spPr>
        <p:txBody>
          <a:bodyPr>
            <a:normAutofit/>
          </a:bodyPr>
          <a:lstStyle/>
          <a:p>
            <a:r>
              <a:rPr lang="en-CH" sz="3000"/>
              <a:t>IMPLEMENTATION </a:t>
            </a:r>
            <a:r>
              <a:rPr lang="en-US" sz="3000"/>
              <a:t>1.1</a:t>
            </a:r>
            <a:r>
              <a:rPr lang="en-CH" sz="3000"/>
              <a:t>: BUILING THE BRAND IMAGE</a:t>
            </a:r>
          </a:p>
        </p:txBody>
      </p:sp>
      <p:sp>
        <p:nvSpPr>
          <p:cNvPr id="34" name="Rectangle 14">
            <a:extLst>
              <a:ext uri="{FF2B5EF4-FFF2-40B4-BE49-F238E27FC236}">
                <a16:creationId xmlns:a16="http://schemas.microsoft.com/office/drawing/2014/main" id="{8751C0E9-4187-482F-9E57-6F626A9C4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6">
            <a:extLst>
              <a:ext uri="{FF2B5EF4-FFF2-40B4-BE49-F238E27FC236}">
                <a16:creationId xmlns:a16="http://schemas.microsoft.com/office/drawing/2014/main" id="{A5D494F4-DB8B-4D3D-A107-4E84A0B74C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2243" y="239052"/>
            <a:ext cx="2722671" cy="24749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8">
            <a:extLst>
              <a:ext uri="{FF2B5EF4-FFF2-40B4-BE49-F238E27FC236}">
                <a16:creationId xmlns:a16="http://schemas.microsoft.com/office/drawing/2014/main" id="{D3FC58BE-64BA-44F6-B62D-AA29B1BF6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264" y="4154694"/>
            <a:ext cx="3324388" cy="247004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CDAE5A6C-C496-EC7B-B637-C98B08AC8931}"/>
              </a:ext>
            </a:extLst>
          </p:cNvPr>
          <p:cNvPicPr>
            <a:picLocks noChangeAspect="1"/>
          </p:cNvPicPr>
          <p:nvPr/>
        </p:nvPicPr>
        <p:blipFill>
          <a:blip r:embed="rId2"/>
          <a:stretch>
            <a:fillRect/>
          </a:stretch>
        </p:blipFill>
        <p:spPr>
          <a:xfrm>
            <a:off x="277581" y="233265"/>
            <a:ext cx="3152926" cy="5622739"/>
          </a:xfrm>
          <a:prstGeom prst="rect">
            <a:avLst/>
          </a:prstGeom>
        </p:spPr>
      </p:pic>
      <p:sp>
        <p:nvSpPr>
          <p:cNvPr id="3" name="Content Placeholder 2">
            <a:extLst>
              <a:ext uri="{FF2B5EF4-FFF2-40B4-BE49-F238E27FC236}">
                <a16:creationId xmlns:a16="http://schemas.microsoft.com/office/drawing/2014/main" id="{520E8862-8C7A-C25E-6760-5961D84C66F5}"/>
              </a:ext>
            </a:extLst>
          </p:cNvPr>
          <p:cNvSpPr>
            <a:spLocks noGrp="1"/>
          </p:cNvSpPr>
          <p:nvPr>
            <p:ph idx="1"/>
          </p:nvPr>
        </p:nvSpPr>
        <p:spPr>
          <a:xfrm>
            <a:off x="6841187" y="2514600"/>
            <a:ext cx="4894654" cy="4222317"/>
          </a:xfrm>
        </p:spPr>
        <p:txBody>
          <a:bodyPr>
            <a:normAutofit/>
          </a:bodyPr>
          <a:lstStyle/>
          <a:p>
            <a:r>
              <a:rPr lang="en-CH"/>
              <a:t>Interactive posts: launch digial challenges and fun tips like “sustainable travel hack of the week” </a:t>
            </a:r>
          </a:p>
          <a:p>
            <a:r>
              <a:rPr lang="en-CH"/>
              <a:t>Quick wins: Put around mirrors for people to take selfies in and put a hashtag eg. #SYH for people to tag on Instagram (=gain visibility</a:t>
            </a:r>
            <a:r>
              <a:rPr lang="en-US" dirty="0"/>
              <a:t> </a:t>
            </a:r>
            <a:r>
              <a:rPr lang="en-CH"/>
              <a:t>)</a:t>
            </a:r>
          </a:p>
          <a:p>
            <a:endParaRPr lang="en-CH"/>
          </a:p>
          <a:p>
            <a:endParaRPr lang="en-CH"/>
          </a:p>
          <a:p>
            <a:endParaRPr lang="en-CH"/>
          </a:p>
          <a:p>
            <a:endParaRPr lang="en-CH"/>
          </a:p>
          <a:p>
            <a:endParaRPr lang="en-CH" dirty="0"/>
          </a:p>
        </p:txBody>
      </p:sp>
      <p:sp>
        <p:nvSpPr>
          <p:cNvPr id="12" name="Textfeld 11">
            <a:extLst>
              <a:ext uri="{FF2B5EF4-FFF2-40B4-BE49-F238E27FC236}">
                <a16:creationId xmlns:a16="http://schemas.microsoft.com/office/drawing/2014/main" id="{42B6E00D-C470-C3E1-EFED-C4707F7B4F5F}"/>
              </a:ext>
            </a:extLst>
          </p:cNvPr>
          <p:cNvSpPr txBox="1"/>
          <p:nvPr/>
        </p:nvSpPr>
        <p:spPr>
          <a:xfrm>
            <a:off x="5181600" y="2514600"/>
            <a:ext cx="1828800" cy="1828800"/>
          </a:xfrm>
          <a:prstGeom prst="rect">
            <a:avLst/>
          </a:prstGeom>
          <a:noFill/>
        </p:spPr>
        <p:txBody>
          <a:bodyPr wrap="square" rtlCol="0">
            <a:spAutoFit/>
          </a:bodyPr>
          <a:lstStyle/>
          <a:p>
            <a:pPr algn="l"/>
            <a:endParaRPr lang="de-DE" dirty="0"/>
          </a:p>
        </p:txBody>
      </p:sp>
      <p:pic>
        <p:nvPicPr>
          <p:cNvPr id="14" name="Picture 4">
            <a:extLst>
              <a:ext uri="{FF2B5EF4-FFF2-40B4-BE49-F238E27FC236}">
                <a16:creationId xmlns:a16="http://schemas.microsoft.com/office/drawing/2014/main" id="{10E0DEF2-F01C-D387-879A-D706256BCD0D}"/>
              </a:ext>
            </a:extLst>
          </p:cNvPr>
          <p:cNvPicPr>
            <a:picLocks noChangeAspect="1"/>
          </p:cNvPicPr>
          <p:nvPr/>
        </p:nvPicPr>
        <p:blipFill>
          <a:blip r:embed="rId3"/>
          <a:srcRect r="-1" b="7580"/>
          <a:stretch/>
        </p:blipFill>
        <p:spPr>
          <a:xfrm>
            <a:off x="3451332" y="412301"/>
            <a:ext cx="3098090" cy="5524949"/>
          </a:xfrm>
          <a:prstGeom prst="rect">
            <a:avLst/>
          </a:prstGeom>
        </p:spPr>
      </p:pic>
    </p:spTree>
    <p:extLst>
      <p:ext uri="{BB962C8B-B14F-4D97-AF65-F5344CB8AC3E}">
        <p14:creationId xmlns:p14="http://schemas.microsoft.com/office/powerpoint/2010/main" val="3276010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BBAAC-A067-0EE2-E3D4-07CD50B8D17A}"/>
              </a:ext>
            </a:extLst>
          </p:cNvPr>
          <p:cNvSpPr>
            <a:spLocks noGrp="1"/>
          </p:cNvSpPr>
          <p:nvPr>
            <p:ph type="title"/>
          </p:nvPr>
        </p:nvSpPr>
        <p:spPr/>
        <p:txBody>
          <a:bodyPr>
            <a:normAutofit fontScale="90000"/>
          </a:bodyPr>
          <a:lstStyle/>
          <a:p>
            <a:r>
              <a:rPr lang="en-US" dirty="0"/>
              <a:t>Importance of branding</a:t>
            </a:r>
            <a:r>
              <a:rPr lang="en-CH"/>
              <a:t> </a:t>
            </a:r>
            <a:r>
              <a:rPr lang="en-US" dirty="0"/>
              <a:t>- </a:t>
            </a:r>
            <a:r>
              <a:rPr lang="en-CH"/>
              <a:t>location </a:t>
            </a:r>
            <a:r>
              <a:rPr lang="en-CH" dirty="0"/>
              <a:t>wise</a:t>
            </a:r>
          </a:p>
        </p:txBody>
      </p:sp>
      <p:sp>
        <p:nvSpPr>
          <p:cNvPr id="3" name="Content Placeholder 2">
            <a:extLst>
              <a:ext uri="{FF2B5EF4-FFF2-40B4-BE49-F238E27FC236}">
                <a16:creationId xmlns:a16="http://schemas.microsoft.com/office/drawing/2014/main" id="{1BCC90A4-2D4A-A554-3FFF-74C1B16D464F}"/>
              </a:ext>
            </a:extLst>
          </p:cNvPr>
          <p:cNvSpPr>
            <a:spLocks noGrp="1"/>
          </p:cNvSpPr>
          <p:nvPr>
            <p:ph idx="1"/>
          </p:nvPr>
        </p:nvSpPr>
        <p:spPr/>
        <p:txBody>
          <a:bodyPr/>
          <a:lstStyle/>
          <a:p>
            <a:r>
              <a:rPr lang="en-CH" dirty="0"/>
              <a:t>According to SYH data, the most common locations for young travellors included places like Zurich, Basel, Lausanne</a:t>
            </a:r>
          </a:p>
          <a:p>
            <a:r>
              <a:rPr lang="en-US" dirty="0"/>
              <a:t>We fully support the idea of expanding</a:t>
            </a:r>
            <a:r>
              <a:rPr lang="en-CH"/>
              <a:t> </a:t>
            </a:r>
            <a:r>
              <a:rPr lang="en-CH" dirty="0"/>
              <a:t>into regions such </a:t>
            </a:r>
            <a:r>
              <a:rPr lang="en-CH"/>
              <a:t>as Geneva</a:t>
            </a:r>
            <a:r>
              <a:rPr lang="en-US" dirty="0"/>
              <a:t> to</a:t>
            </a:r>
            <a:r>
              <a:rPr lang="en-CH"/>
              <a:t> attract youth</a:t>
            </a:r>
            <a:r>
              <a:rPr lang="en-US" dirty="0"/>
              <a:t> as it is</a:t>
            </a:r>
            <a:r>
              <a:rPr lang="en-CH"/>
              <a:t> </a:t>
            </a:r>
            <a:r>
              <a:rPr lang="en-CH" dirty="0"/>
              <a:t>quite kn</a:t>
            </a:r>
            <a:r>
              <a:rPr lang="en-GB" dirty="0"/>
              <a:t>ow</a:t>
            </a:r>
            <a:r>
              <a:rPr lang="en-CH" dirty="0"/>
              <a:t>n for its tourism (2nd in Switzerland after Zurich)</a:t>
            </a:r>
          </a:p>
          <a:p>
            <a:r>
              <a:rPr lang="en-CH" dirty="0"/>
              <a:t>And as already established, SYH has lower prices, so the main aim will be to tackle selling the brand as </a:t>
            </a:r>
            <a:r>
              <a:rPr lang="en-CH"/>
              <a:t>better </a:t>
            </a:r>
            <a:r>
              <a:rPr lang="en-US" dirty="0"/>
              <a:t>and more reputable </a:t>
            </a:r>
            <a:r>
              <a:rPr lang="en-CH"/>
              <a:t>than Meininger</a:t>
            </a:r>
            <a:r>
              <a:rPr lang="en-US" dirty="0"/>
              <a:t> (=brand image) which have the leverage in that location</a:t>
            </a:r>
            <a:endParaRPr lang="en-CH" dirty="0"/>
          </a:p>
        </p:txBody>
      </p:sp>
    </p:spTree>
    <p:extLst>
      <p:ext uri="{BB962C8B-B14F-4D97-AF65-F5344CB8AC3E}">
        <p14:creationId xmlns:p14="http://schemas.microsoft.com/office/powerpoint/2010/main" val="885392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120B54-EDAF-460C-B703-7464735E3689}"/>
              </a:ext>
            </a:extLst>
          </p:cNvPr>
          <p:cNvSpPr>
            <a:spLocks noGrp="1"/>
          </p:cNvSpPr>
          <p:nvPr>
            <p:ph type="title"/>
          </p:nvPr>
        </p:nvSpPr>
        <p:spPr/>
        <p:txBody>
          <a:bodyPr/>
          <a:lstStyle/>
          <a:p>
            <a:r>
              <a:rPr lang="en-US" dirty="0"/>
              <a:t>2. The experience</a:t>
            </a:r>
            <a:endParaRPr lang="de-DE" dirty="0"/>
          </a:p>
        </p:txBody>
      </p:sp>
    </p:spTree>
    <p:extLst>
      <p:ext uri="{BB962C8B-B14F-4D97-AF65-F5344CB8AC3E}">
        <p14:creationId xmlns:p14="http://schemas.microsoft.com/office/powerpoint/2010/main" val="2444972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91D1FF4-7F97-4936-9A4C-9FB71D8FB4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7744" y="237744"/>
            <a:ext cx="7652977"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3B84163-2523-F9C2-4853-E8FE60848F32}"/>
              </a:ext>
            </a:extLst>
          </p:cNvPr>
          <p:cNvSpPr>
            <a:spLocks noGrp="1"/>
          </p:cNvSpPr>
          <p:nvPr>
            <p:ph type="title"/>
          </p:nvPr>
        </p:nvSpPr>
        <p:spPr>
          <a:xfrm>
            <a:off x="868680" y="642593"/>
            <a:ext cx="6281928" cy="1744183"/>
          </a:xfrm>
        </p:spPr>
        <p:txBody>
          <a:bodyPr>
            <a:normAutofit/>
          </a:bodyPr>
          <a:lstStyle/>
          <a:p>
            <a:r>
              <a:rPr lang="en-CH" sz="3700"/>
              <a:t>IMPLEMENTATION 2: Gamify the experience at the youth hostel</a:t>
            </a:r>
          </a:p>
        </p:txBody>
      </p:sp>
      <p:sp>
        <p:nvSpPr>
          <p:cNvPr id="3" name="Content Placeholder 2">
            <a:extLst>
              <a:ext uri="{FF2B5EF4-FFF2-40B4-BE49-F238E27FC236}">
                <a16:creationId xmlns:a16="http://schemas.microsoft.com/office/drawing/2014/main" id="{C625D9D4-2CFB-9E2D-C6A3-50CB4691F964}"/>
              </a:ext>
            </a:extLst>
          </p:cNvPr>
          <p:cNvSpPr>
            <a:spLocks noGrp="1"/>
          </p:cNvSpPr>
          <p:nvPr>
            <p:ph idx="1"/>
          </p:nvPr>
        </p:nvSpPr>
        <p:spPr>
          <a:xfrm>
            <a:off x="868680" y="2386584"/>
            <a:ext cx="6281928" cy="3648456"/>
          </a:xfrm>
        </p:spPr>
        <p:txBody>
          <a:bodyPr>
            <a:normAutofit/>
          </a:bodyPr>
          <a:lstStyle/>
          <a:p>
            <a:pPr>
              <a:lnSpc>
                <a:spcPct val="90000"/>
              </a:lnSpc>
            </a:pPr>
            <a:r>
              <a:rPr lang="en-CH" sz="1500"/>
              <a:t>Introduce perks such as “Sleep in 5 different cantons, Earn a Free night”= could give incentive to young travellors to complete the challenge and in turn return to SYH more often. </a:t>
            </a:r>
            <a:endParaRPr lang="en-US" sz="1500" dirty="0"/>
          </a:p>
          <a:p>
            <a:pPr>
              <a:lnSpc>
                <a:spcPct val="90000"/>
              </a:lnSpc>
            </a:pPr>
            <a:endParaRPr lang="en-US" sz="1500" dirty="0"/>
          </a:p>
          <a:p>
            <a:pPr>
              <a:lnSpc>
                <a:spcPct val="90000"/>
              </a:lnSpc>
            </a:pPr>
            <a:r>
              <a:rPr lang="en-US" sz="1500" dirty="0"/>
              <a:t>For the free night, to keep it profitable, we can give it to the members of the association specifically or maybe to hostels with free beds available (less popular location) or during off-peak season (when occupation rates are lower)</a:t>
            </a:r>
            <a:endParaRPr lang="en-CH" sz="1500"/>
          </a:p>
        </p:txBody>
      </p:sp>
      <p:pic>
        <p:nvPicPr>
          <p:cNvPr id="7" name="Grafik 6">
            <a:extLst>
              <a:ext uri="{FF2B5EF4-FFF2-40B4-BE49-F238E27FC236}">
                <a16:creationId xmlns:a16="http://schemas.microsoft.com/office/drawing/2014/main" id="{5ED0CCA1-9DB6-ABDC-501B-7FECCE9691D1}"/>
              </a:ext>
            </a:extLst>
          </p:cNvPr>
          <p:cNvPicPr>
            <a:picLocks noChangeAspect="1"/>
          </p:cNvPicPr>
          <p:nvPr/>
        </p:nvPicPr>
        <p:blipFill>
          <a:blip r:embed="rId3"/>
          <a:stretch>
            <a:fillRect/>
          </a:stretch>
        </p:blipFill>
        <p:spPr>
          <a:xfrm>
            <a:off x="7435048" y="380407"/>
            <a:ext cx="4003524" cy="5654633"/>
          </a:xfrm>
          <a:prstGeom prst="rect">
            <a:avLst/>
          </a:prstGeom>
        </p:spPr>
      </p:pic>
    </p:spTree>
    <p:extLst>
      <p:ext uri="{BB962C8B-B14F-4D97-AF65-F5344CB8AC3E}">
        <p14:creationId xmlns:p14="http://schemas.microsoft.com/office/powerpoint/2010/main" val="1930104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84163-2523-F9C2-4853-E8FE60848F32}"/>
              </a:ext>
            </a:extLst>
          </p:cNvPr>
          <p:cNvSpPr>
            <a:spLocks noGrp="1"/>
          </p:cNvSpPr>
          <p:nvPr>
            <p:ph type="title"/>
          </p:nvPr>
        </p:nvSpPr>
        <p:spPr>
          <a:xfrm>
            <a:off x="7064082" y="642594"/>
            <a:ext cx="5032668" cy="1371600"/>
          </a:xfrm>
        </p:spPr>
        <p:txBody>
          <a:bodyPr>
            <a:normAutofit/>
          </a:bodyPr>
          <a:lstStyle/>
          <a:p>
            <a:r>
              <a:rPr lang="en-CH" sz="3700"/>
              <a:t>IMPLEMENTATION 2</a:t>
            </a:r>
            <a:r>
              <a:rPr lang="en-US" sz="3700" dirty="0"/>
              <a:t>.1</a:t>
            </a:r>
            <a:r>
              <a:rPr lang="en-CH" sz="3700"/>
              <a:t>: </a:t>
            </a:r>
            <a:r>
              <a:rPr lang="en-US" sz="3700" dirty="0"/>
              <a:t>EVENTS</a:t>
            </a:r>
            <a:endParaRPr lang="en-CH" sz="3700"/>
          </a:p>
        </p:txBody>
      </p:sp>
      <p:sp useBgFill="1">
        <p:nvSpPr>
          <p:cNvPr id="27" name="Rectangle 19">
            <a:extLst>
              <a:ext uri="{FF2B5EF4-FFF2-40B4-BE49-F238E27FC236}">
                <a16:creationId xmlns:a16="http://schemas.microsoft.com/office/drawing/2014/main" id="{6936D704-5904-42AD-9DA1-E236DCE15D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7945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0B5F63C1-2BBE-AF81-4153-6D95239D9C03}"/>
              </a:ext>
            </a:extLst>
          </p:cNvPr>
          <p:cNvPicPr>
            <a:picLocks noChangeAspect="1"/>
          </p:cNvPicPr>
          <p:nvPr/>
        </p:nvPicPr>
        <p:blipFill>
          <a:blip r:embed="rId3"/>
          <a:stretch>
            <a:fillRect/>
          </a:stretch>
        </p:blipFill>
        <p:spPr>
          <a:xfrm>
            <a:off x="95250" y="556657"/>
            <a:ext cx="3345551" cy="5199406"/>
          </a:xfrm>
          <a:prstGeom prst="rect">
            <a:avLst/>
          </a:prstGeom>
        </p:spPr>
      </p:pic>
      <p:sp>
        <p:nvSpPr>
          <p:cNvPr id="3" name="Content Placeholder 2">
            <a:extLst>
              <a:ext uri="{FF2B5EF4-FFF2-40B4-BE49-F238E27FC236}">
                <a16:creationId xmlns:a16="http://schemas.microsoft.com/office/drawing/2014/main" id="{C625D9D4-2CFB-9E2D-C6A3-50CB4691F964}"/>
              </a:ext>
            </a:extLst>
          </p:cNvPr>
          <p:cNvSpPr>
            <a:spLocks noGrp="1"/>
          </p:cNvSpPr>
          <p:nvPr>
            <p:ph idx="1"/>
          </p:nvPr>
        </p:nvSpPr>
        <p:spPr>
          <a:xfrm>
            <a:off x="7064082" y="2103120"/>
            <a:ext cx="4472922" cy="3931920"/>
          </a:xfrm>
        </p:spPr>
        <p:txBody>
          <a:bodyPr>
            <a:normAutofit/>
          </a:bodyPr>
          <a:lstStyle/>
          <a:p>
            <a:pPr>
              <a:lnSpc>
                <a:spcPct val="90000"/>
              </a:lnSpc>
            </a:pPr>
            <a:r>
              <a:rPr lang="en-CH" sz="1700"/>
              <a:t> Introduce game nights and with the </a:t>
            </a:r>
            <a:r>
              <a:rPr lang="en-CH" sz="1700" b="1"/>
              <a:t>current available</a:t>
            </a:r>
            <a:r>
              <a:rPr lang="en-CH" sz="1700"/>
              <a:t> games such as mini football</a:t>
            </a:r>
            <a:endParaRPr lang="en-US" sz="1700" dirty="0"/>
          </a:p>
          <a:p>
            <a:pPr>
              <a:lnSpc>
                <a:spcPct val="90000"/>
              </a:lnSpc>
            </a:pPr>
            <a:r>
              <a:rPr lang="en-US" sz="1700" dirty="0"/>
              <a:t>Interactive activities that support the sustainable brand image</a:t>
            </a:r>
          </a:p>
          <a:p>
            <a:pPr>
              <a:lnSpc>
                <a:spcPct val="90000"/>
              </a:lnSpc>
            </a:pPr>
            <a:r>
              <a:rPr lang="en-US" sz="1700" dirty="0"/>
              <a:t>E.g person with the best TikTok promoting the message of sustainability gets a free dinner at the hostel </a:t>
            </a:r>
          </a:p>
          <a:p>
            <a:pPr>
              <a:lnSpc>
                <a:spcPct val="90000"/>
              </a:lnSpc>
            </a:pPr>
            <a:r>
              <a:rPr lang="en-US" sz="1700" dirty="0"/>
              <a:t>Communicated through the content creators or even possibly through the mobile app</a:t>
            </a:r>
          </a:p>
          <a:p>
            <a:pPr>
              <a:lnSpc>
                <a:spcPct val="90000"/>
              </a:lnSpc>
            </a:pPr>
            <a:r>
              <a:rPr lang="en-US" sz="1700" dirty="0"/>
              <a:t>Communicate available discounted restaurants </a:t>
            </a:r>
          </a:p>
        </p:txBody>
      </p:sp>
      <p:pic>
        <p:nvPicPr>
          <p:cNvPr id="9" name="Content Placeholder 4">
            <a:extLst>
              <a:ext uri="{FF2B5EF4-FFF2-40B4-BE49-F238E27FC236}">
                <a16:creationId xmlns:a16="http://schemas.microsoft.com/office/drawing/2014/main" id="{0FDBB78F-7C5B-36DF-010D-E911A4B6E960}"/>
              </a:ext>
            </a:extLst>
          </p:cNvPr>
          <p:cNvPicPr>
            <a:picLocks noChangeAspect="1"/>
          </p:cNvPicPr>
          <p:nvPr/>
        </p:nvPicPr>
        <p:blipFill>
          <a:blip r:embed="rId4"/>
          <a:srcRect l="4309" r="4353" b="-2"/>
          <a:stretch/>
        </p:blipFill>
        <p:spPr>
          <a:xfrm>
            <a:off x="3094822" y="556657"/>
            <a:ext cx="3359887" cy="5199407"/>
          </a:xfrm>
          <a:prstGeom prst="rect">
            <a:avLst/>
          </a:prstGeom>
        </p:spPr>
      </p:pic>
    </p:spTree>
    <p:extLst>
      <p:ext uri="{BB962C8B-B14F-4D97-AF65-F5344CB8AC3E}">
        <p14:creationId xmlns:p14="http://schemas.microsoft.com/office/powerpoint/2010/main" val="2287519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BC312-3E78-6A4A-F8A4-674F163C59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5C8C18-6F31-76BD-627D-57F21BF9FE38}"/>
              </a:ext>
            </a:extLst>
          </p:cNvPr>
          <p:cNvSpPr>
            <a:spLocks noGrp="1"/>
          </p:cNvSpPr>
          <p:nvPr>
            <p:ph type="title"/>
          </p:nvPr>
        </p:nvSpPr>
        <p:spPr/>
        <p:txBody>
          <a:bodyPr>
            <a:normAutofit fontScale="90000"/>
          </a:bodyPr>
          <a:lstStyle/>
          <a:p>
            <a:r>
              <a:rPr lang="en-CH"/>
              <a:t>IMPLEMENTATION </a:t>
            </a:r>
            <a:r>
              <a:rPr lang="en-US" dirty="0"/>
              <a:t>2.3</a:t>
            </a:r>
            <a:r>
              <a:rPr lang="en-CH"/>
              <a:t>: </a:t>
            </a:r>
            <a:r>
              <a:rPr lang="en-CH" dirty="0"/>
              <a:t>Hostels with the most success – feature wise</a:t>
            </a:r>
          </a:p>
        </p:txBody>
      </p:sp>
      <p:sp>
        <p:nvSpPr>
          <p:cNvPr id="4" name="Content Placeholder 3">
            <a:extLst>
              <a:ext uri="{FF2B5EF4-FFF2-40B4-BE49-F238E27FC236}">
                <a16:creationId xmlns:a16="http://schemas.microsoft.com/office/drawing/2014/main" id="{C3FBAED5-8371-CBF5-6B30-79CADD9C8E88}"/>
              </a:ext>
            </a:extLst>
          </p:cNvPr>
          <p:cNvSpPr>
            <a:spLocks noGrp="1"/>
          </p:cNvSpPr>
          <p:nvPr>
            <p:ph idx="1"/>
          </p:nvPr>
        </p:nvSpPr>
        <p:spPr>
          <a:xfrm>
            <a:off x="1066800" y="2103120"/>
            <a:ext cx="10058400" cy="3929380"/>
          </a:xfrm>
        </p:spPr>
        <p:txBody>
          <a:bodyPr/>
          <a:lstStyle/>
          <a:p>
            <a:r>
              <a:rPr lang="en-CH" dirty="0"/>
              <a:t>Cozy communal room areas can attract many young people to socialise</a:t>
            </a:r>
          </a:p>
          <a:p>
            <a:pPr marL="0" indent="0">
              <a:buNone/>
            </a:pPr>
            <a:r>
              <a:rPr lang="en-CH" dirty="0"/>
              <a:t>Due to budget constraints rooms could be repurposed through changes in furniture (= no need for complete rennovation)</a:t>
            </a:r>
          </a:p>
          <a:p>
            <a:pPr marL="0" indent="0">
              <a:buNone/>
            </a:pPr>
            <a:r>
              <a:rPr lang="en-CH" dirty="0"/>
              <a:t>How to ach</a:t>
            </a:r>
            <a:r>
              <a:rPr lang="en-GB" dirty="0" err="1"/>
              <a:t>ie</a:t>
            </a:r>
            <a:r>
              <a:rPr lang="en-CH" dirty="0"/>
              <a:t>ve this? Music playing in the background to create a vibe, include cosy </a:t>
            </a:r>
            <a:r>
              <a:rPr lang="en-CH"/>
              <a:t>couches </a:t>
            </a:r>
            <a:r>
              <a:rPr lang="en-US" dirty="0"/>
              <a:t>that are movable</a:t>
            </a:r>
            <a:endParaRPr lang="en-CH" dirty="0"/>
          </a:p>
          <a:p>
            <a:r>
              <a:rPr lang="en-CH" dirty="0"/>
              <a:t>Occasionally utilise the conference rooms </a:t>
            </a:r>
            <a:r>
              <a:rPr lang="en-CH"/>
              <a:t>as </a:t>
            </a:r>
            <a:r>
              <a:rPr lang="en-US" dirty="0"/>
              <a:t>relaxation places</a:t>
            </a:r>
            <a:endParaRPr lang="en-CH" dirty="0"/>
          </a:p>
          <a:p>
            <a:endParaRPr lang="en-CH" dirty="0"/>
          </a:p>
        </p:txBody>
      </p:sp>
    </p:spTree>
    <p:extLst>
      <p:ext uri="{BB962C8B-B14F-4D97-AF65-F5344CB8AC3E}">
        <p14:creationId xmlns:p14="http://schemas.microsoft.com/office/powerpoint/2010/main" val="2939705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3A829-3F01-90E5-97C1-56455C98DB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E35147-91F5-20B3-B57F-1A7E463AAA87}"/>
              </a:ext>
            </a:extLst>
          </p:cNvPr>
          <p:cNvSpPr>
            <a:spLocks noGrp="1"/>
          </p:cNvSpPr>
          <p:nvPr>
            <p:ph type="title"/>
          </p:nvPr>
        </p:nvSpPr>
        <p:spPr/>
        <p:txBody>
          <a:bodyPr>
            <a:normAutofit fontScale="90000"/>
          </a:bodyPr>
          <a:lstStyle/>
          <a:p>
            <a:r>
              <a:rPr lang="en-CH" dirty="0"/>
              <a:t>IMPLEMENTATION 4: Hostels with the most success – feature wise</a:t>
            </a:r>
          </a:p>
        </p:txBody>
      </p:sp>
      <p:pic>
        <p:nvPicPr>
          <p:cNvPr id="5" name="Content Placeholder 4">
            <a:extLst>
              <a:ext uri="{FF2B5EF4-FFF2-40B4-BE49-F238E27FC236}">
                <a16:creationId xmlns:a16="http://schemas.microsoft.com/office/drawing/2014/main" id="{D1FD08E7-B51F-402C-C014-020EEF9A29EC}"/>
              </a:ext>
            </a:extLst>
          </p:cNvPr>
          <p:cNvPicPr>
            <a:picLocks noGrp="1" noChangeAspect="1"/>
          </p:cNvPicPr>
          <p:nvPr>
            <p:ph idx="1"/>
          </p:nvPr>
        </p:nvPicPr>
        <p:blipFill>
          <a:blip r:embed="rId2"/>
          <a:stretch>
            <a:fillRect/>
          </a:stretch>
        </p:blipFill>
        <p:spPr>
          <a:xfrm>
            <a:off x="6998342" y="2014194"/>
            <a:ext cx="3932237" cy="3932237"/>
          </a:xfrm>
        </p:spPr>
      </p:pic>
      <p:pic>
        <p:nvPicPr>
          <p:cNvPr id="9" name="Picture 8">
            <a:extLst>
              <a:ext uri="{FF2B5EF4-FFF2-40B4-BE49-F238E27FC236}">
                <a16:creationId xmlns:a16="http://schemas.microsoft.com/office/drawing/2014/main" id="{24D6DA34-CFCD-190E-A620-BBA157E91051}"/>
              </a:ext>
            </a:extLst>
          </p:cNvPr>
          <p:cNvPicPr>
            <a:picLocks noChangeAspect="1"/>
          </p:cNvPicPr>
          <p:nvPr/>
        </p:nvPicPr>
        <p:blipFill>
          <a:blip r:embed="rId3"/>
          <a:stretch>
            <a:fillRect/>
          </a:stretch>
        </p:blipFill>
        <p:spPr>
          <a:xfrm>
            <a:off x="1066800" y="2755725"/>
            <a:ext cx="4283903" cy="2855935"/>
          </a:xfrm>
          <a:prstGeom prst="rect">
            <a:avLst/>
          </a:prstGeom>
        </p:spPr>
      </p:pic>
    </p:spTree>
    <p:extLst>
      <p:ext uri="{BB962C8B-B14F-4D97-AF65-F5344CB8AC3E}">
        <p14:creationId xmlns:p14="http://schemas.microsoft.com/office/powerpoint/2010/main" val="39077729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CC09B8-F202-AAD1-02C4-F64BE847B5F0}"/>
              </a:ext>
            </a:extLst>
          </p:cNvPr>
          <p:cNvSpPr>
            <a:spLocks noGrp="1"/>
          </p:cNvSpPr>
          <p:nvPr>
            <p:ph type="title"/>
          </p:nvPr>
        </p:nvSpPr>
        <p:spPr/>
        <p:txBody>
          <a:bodyPr/>
          <a:lstStyle/>
          <a:p>
            <a:r>
              <a:rPr lang="en-US" dirty="0"/>
              <a:t>Conclusion</a:t>
            </a:r>
            <a:endParaRPr lang="de-DE" dirty="0"/>
          </a:p>
        </p:txBody>
      </p:sp>
      <p:sp>
        <p:nvSpPr>
          <p:cNvPr id="3" name="Inhaltsplatzhalter 2">
            <a:extLst>
              <a:ext uri="{FF2B5EF4-FFF2-40B4-BE49-F238E27FC236}">
                <a16:creationId xmlns:a16="http://schemas.microsoft.com/office/drawing/2014/main" id="{61B671B8-D4E3-B4BC-BEDD-562020B280B6}"/>
              </a:ext>
            </a:extLst>
          </p:cNvPr>
          <p:cNvSpPr>
            <a:spLocks noGrp="1"/>
          </p:cNvSpPr>
          <p:nvPr>
            <p:ph idx="1"/>
          </p:nvPr>
        </p:nvSpPr>
        <p:spPr>
          <a:xfrm>
            <a:off x="1066800" y="2159000"/>
            <a:ext cx="10058400" cy="3876040"/>
          </a:xfrm>
        </p:spPr>
        <p:txBody>
          <a:bodyPr/>
          <a:lstStyle/>
          <a:p>
            <a:r>
              <a:rPr lang="en-US" dirty="0"/>
              <a:t>Main priority should be to improve presence on social media and make the experience at the hostel one that is worth coming back to.</a:t>
            </a:r>
          </a:p>
          <a:p>
            <a:r>
              <a:rPr lang="en-US" dirty="0"/>
              <a:t>With this strategy we are confident to raise the percentage significantly of returning customers and the percentage of youth to SYH.</a:t>
            </a:r>
            <a:r>
              <a:rPr lang="en-US" sz="3200" dirty="0"/>
              <a:t>                                    </a:t>
            </a:r>
          </a:p>
          <a:p>
            <a:r>
              <a:rPr lang="en-US" sz="3200" dirty="0"/>
              <a:t>                                 🥳🥳🥳🥳</a:t>
            </a:r>
            <a:endParaRPr lang="de-DE" sz="3200" dirty="0"/>
          </a:p>
        </p:txBody>
      </p:sp>
    </p:spTree>
    <p:extLst>
      <p:ext uri="{BB962C8B-B14F-4D97-AF65-F5344CB8AC3E}">
        <p14:creationId xmlns:p14="http://schemas.microsoft.com/office/powerpoint/2010/main" val="485555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A96FB-2B5B-E971-F019-BA61ADBF74BE}"/>
              </a:ext>
            </a:extLst>
          </p:cNvPr>
          <p:cNvSpPr>
            <a:spLocks noGrp="1"/>
          </p:cNvSpPr>
          <p:nvPr>
            <p:ph type="title"/>
          </p:nvPr>
        </p:nvSpPr>
        <p:spPr/>
        <p:txBody>
          <a:bodyPr/>
          <a:lstStyle/>
          <a:p>
            <a:r>
              <a:rPr lang="en-CH" dirty="0"/>
              <a:t>THE BIG ISSUE</a:t>
            </a:r>
          </a:p>
        </p:txBody>
      </p:sp>
      <p:sp>
        <p:nvSpPr>
          <p:cNvPr id="3" name="Content Placeholder 2">
            <a:extLst>
              <a:ext uri="{FF2B5EF4-FFF2-40B4-BE49-F238E27FC236}">
                <a16:creationId xmlns:a16="http://schemas.microsoft.com/office/drawing/2014/main" id="{77B86AC5-2030-72E7-78B8-92881DEFEBD3}"/>
              </a:ext>
            </a:extLst>
          </p:cNvPr>
          <p:cNvSpPr>
            <a:spLocks noGrp="1"/>
          </p:cNvSpPr>
          <p:nvPr>
            <p:ph idx="1"/>
          </p:nvPr>
        </p:nvSpPr>
        <p:spPr>
          <a:xfrm>
            <a:off x="1066800" y="3048000"/>
            <a:ext cx="9855200" cy="2019300"/>
          </a:xfrm>
        </p:spPr>
        <p:txBody>
          <a:bodyPr>
            <a:noAutofit/>
          </a:bodyPr>
          <a:lstStyle/>
          <a:p>
            <a:r>
              <a:rPr lang="en-CH" sz="3400" dirty="0"/>
              <a:t>Only 10-20% of SYH’s customer base is GenZ</a:t>
            </a:r>
          </a:p>
          <a:p>
            <a:r>
              <a:rPr lang="en-CH" sz="3400" dirty="0"/>
              <a:t>Why is this an issue? GenZ is </a:t>
            </a:r>
            <a:r>
              <a:rPr lang="en-CH" sz="3400"/>
              <a:t>their main</a:t>
            </a:r>
            <a:r>
              <a:rPr lang="en-US" sz="3400" dirty="0"/>
              <a:t> </a:t>
            </a:r>
            <a:r>
              <a:rPr lang="en-CH" sz="3400"/>
              <a:t>target</a:t>
            </a:r>
            <a:endParaRPr lang="en-CH" sz="3400" dirty="0"/>
          </a:p>
        </p:txBody>
      </p:sp>
    </p:spTree>
    <p:extLst>
      <p:ext uri="{BB962C8B-B14F-4D97-AF65-F5344CB8AC3E}">
        <p14:creationId xmlns:p14="http://schemas.microsoft.com/office/powerpoint/2010/main" val="2474477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A61FC-CE31-C4DC-B032-6AA9C3096100}"/>
              </a:ext>
            </a:extLst>
          </p:cNvPr>
          <p:cNvSpPr>
            <a:spLocks noGrp="1"/>
          </p:cNvSpPr>
          <p:nvPr>
            <p:ph type="title"/>
          </p:nvPr>
        </p:nvSpPr>
        <p:spPr/>
        <p:txBody>
          <a:bodyPr>
            <a:normAutofit/>
          </a:bodyPr>
          <a:lstStyle/>
          <a:p>
            <a:r>
              <a:rPr lang="en-US" dirty="0"/>
              <a:t>Context of SYH</a:t>
            </a:r>
            <a:r>
              <a:rPr lang="en-CH"/>
              <a:t>: </a:t>
            </a:r>
            <a:r>
              <a:rPr lang="en-CH" dirty="0"/>
              <a:t>key takeaways</a:t>
            </a:r>
          </a:p>
        </p:txBody>
      </p:sp>
      <p:sp>
        <p:nvSpPr>
          <p:cNvPr id="3" name="Textplatzhalter 2">
            <a:extLst>
              <a:ext uri="{FF2B5EF4-FFF2-40B4-BE49-F238E27FC236}">
                <a16:creationId xmlns:a16="http://schemas.microsoft.com/office/drawing/2014/main" id="{3D582F10-F399-E491-AAA7-1261EE20EFDA}"/>
              </a:ext>
            </a:extLst>
          </p:cNvPr>
          <p:cNvSpPr>
            <a:spLocks noGrp="1"/>
          </p:cNvSpPr>
          <p:nvPr>
            <p:ph type="body" idx="1"/>
          </p:nvPr>
        </p:nvSpPr>
        <p:spPr/>
        <p:txBody>
          <a:bodyPr/>
          <a:lstStyle/>
          <a:p>
            <a:r>
              <a:rPr lang="en-US" dirty="0"/>
              <a:t>Advantages</a:t>
            </a:r>
            <a:endParaRPr lang="de-DE" dirty="0"/>
          </a:p>
        </p:txBody>
      </p:sp>
      <p:sp>
        <p:nvSpPr>
          <p:cNvPr id="6" name="Content Placeholder 5">
            <a:extLst>
              <a:ext uri="{FF2B5EF4-FFF2-40B4-BE49-F238E27FC236}">
                <a16:creationId xmlns:a16="http://schemas.microsoft.com/office/drawing/2014/main" id="{FFC89175-414C-F0E4-DD5F-B7169D3999E1}"/>
              </a:ext>
            </a:extLst>
          </p:cNvPr>
          <p:cNvSpPr>
            <a:spLocks noGrp="1"/>
          </p:cNvSpPr>
          <p:nvPr>
            <p:ph sz="half" idx="2"/>
          </p:nvPr>
        </p:nvSpPr>
        <p:spPr>
          <a:xfrm>
            <a:off x="1069848" y="2755898"/>
            <a:ext cx="5724652" cy="3200400"/>
          </a:xfrm>
        </p:spPr>
        <p:txBody>
          <a:bodyPr>
            <a:normAutofit lnSpcReduction="10000"/>
          </a:bodyPr>
          <a:lstStyle/>
          <a:p>
            <a:r>
              <a:rPr lang="en-CH"/>
              <a:t> Affordability</a:t>
            </a:r>
            <a:r>
              <a:rPr lang="en-US" dirty="0"/>
              <a:t>💸</a:t>
            </a:r>
          </a:p>
          <a:p>
            <a:r>
              <a:rPr lang="en-US" dirty="0"/>
              <a:t> </a:t>
            </a:r>
            <a:r>
              <a:rPr lang="de-CH" dirty="0"/>
              <a:t>S</a:t>
            </a:r>
            <a:r>
              <a:rPr lang="en-CH"/>
              <a:t>ustainability</a:t>
            </a:r>
            <a:r>
              <a:rPr lang="en-US" dirty="0"/>
              <a:t> 🍃</a:t>
            </a:r>
          </a:p>
          <a:p>
            <a:r>
              <a:rPr lang="en-CH"/>
              <a:t> </a:t>
            </a:r>
            <a:r>
              <a:rPr lang="en-US" dirty="0"/>
              <a:t>Flexibility 🛏️</a:t>
            </a:r>
          </a:p>
          <a:p>
            <a:r>
              <a:rPr lang="en-US" dirty="0"/>
              <a:t>L</a:t>
            </a:r>
            <a:r>
              <a:rPr lang="en-CH"/>
              <a:t>ocation variety</a:t>
            </a:r>
            <a:r>
              <a:rPr lang="en-US" dirty="0"/>
              <a:t> (40 + locations throughout Switzerland)📍</a:t>
            </a:r>
            <a:endParaRPr lang="en-CH" dirty="0"/>
          </a:p>
          <a:p>
            <a:endParaRPr lang="en-CH" dirty="0"/>
          </a:p>
          <a:p>
            <a:pPr marL="0" indent="0">
              <a:buNone/>
            </a:pPr>
            <a:r>
              <a:rPr lang="en-GB" dirty="0"/>
              <a:t> </a:t>
            </a:r>
            <a:r>
              <a:rPr lang="en-US" dirty="0"/>
              <a:t>  </a:t>
            </a:r>
            <a:endParaRPr lang="en-CH" dirty="0"/>
          </a:p>
          <a:p>
            <a:pPr marL="0" indent="0">
              <a:buNone/>
            </a:pPr>
            <a:r>
              <a:rPr lang="en-US" dirty="0"/>
              <a:t>We will address the weaknesses in a budget friendly way</a:t>
            </a:r>
            <a:endParaRPr lang="en-CH" dirty="0"/>
          </a:p>
        </p:txBody>
      </p:sp>
      <p:sp>
        <p:nvSpPr>
          <p:cNvPr id="4" name="Textplatzhalter 3">
            <a:extLst>
              <a:ext uri="{FF2B5EF4-FFF2-40B4-BE49-F238E27FC236}">
                <a16:creationId xmlns:a16="http://schemas.microsoft.com/office/drawing/2014/main" id="{DAF083E4-1DFF-373B-27E6-98EB3D116FED}"/>
              </a:ext>
            </a:extLst>
          </p:cNvPr>
          <p:cNvSpPr>
            <a:spLocks noGrp="1"/>
          </p:cNvSpPr>
          <p:nvPr>
            <p:ph type="body" sz="quarter" idx="3"/>
          </p:nvPr>
        </p:nvSpPr>
        <p:spPr/>
        <p:txBody>
          <a:bodyPr/>
          <a:lstStyle/>
          <a:p>
            <a:r>
              <a:rPr lang="en-US" dirty="0"/>
              <a:t>Weaknesses</a:t>
            </a:r>
            <a:endParaRPr lang="de-DE" dirty="0"/>
          </a:p>
        </p:txBody>
      </p:sp>
      <p:sp>
        <p:nvSpPr>
          <p:cNvPr id="5" name="Inhaltsplatzhalter 4">
            <a:extLst>
              <a:ext uri="{FF2B5EF4-FFF2-40B4-BE49-F238E27FC236}">
                <a16:creationId xmlns:a16="http://schemas.microsoft.com/office/drawing/2014/main" id="{DAF3C44E-8EEF-F88E-618B-BFC66BCAA1D5}"/>
              </a:ext>
            </a:extLst>
          </p:cNvPr>
          <p:cNvSpPr>
            <a:spLocks noGrp="1"/>
          </p:cNvSpPr>
          <p:nvPr>
            <p:ph sz="quarter" idx="4"/>
          </p:nvPr>
        </p:nvSpPr>
        <p:spPr/>
        <p:txBody>
          <a:bodyPr>
            <a:normAutofit lnSpcReduction="10000"/>
          </a:bodyPr>
          <a:lstStyle/>
          <a:p>
            <a:r>
              <a:rPr lang="en-US" dirty="0"/>
              <a:t>Marketing📱📸🤳</a:t>
            </a:r>
          </a:p>
          <a:p>
            <a:r>
              <a:rPr lang="en-US" dirty="0"/>
              <a:t>Location (e.g. the hostel in Zurich isn't even in Zurich📍</a:t>
            </a:r>
            <a:endParaRPr lang="de-DE" dirty="0"/>
          </a:p>
        </p:txBody>
      </p:sp>
      <p:pic>
        <p:nvPicPr>
          <p:cNvPr id="7" name="Grafik 6">
            <a:extLst>
              <a:ext uri="{FF2B5EF4-FFF2-40B4-BE49-F238E27FC236}">
                <a16:creationId xmlns:a16="http://schemas.microsoft.com/office/drawing/2014/main" id="{63653BD9-2792-B378-93F8-8992C1CD0239}"/>
              </a:ext>
            </a:extLst>
          </p:cNvPr>
          <p:cNvPicPr>
            <a:picLocks noChangeAspect="1"/>
          </p:cNvPicPr>
          <p:nvPr/>
        </p:nvPicPr>
        <p:blipFill>
          <a:blip r:embed="rId2"/>
          <a:srcRect t="27691"/>
          <a:stretch/>
        </p:blipFill>
        <p:spPr>
          <a:xfrm>
            <a:off x="9069917" y="3603420"/>
            <a:ext cx="2317750" cy="2728794"/>
          </a:xfrm>
          <a:prstGeom prst="rect">
            <a:avLst/>
          </a:prstGeom>
        </p:spPr>
      </p:pic>
    </p:spTree>
    <p:extLst>
      <p:ext uri="{BB962C8B-B14F-4D97-AF65-F5344CB8AC3E}">
        <p14:creationId xmlns:p14="http://schemas.microsoft.com/office/powerpoint/2010/main" val="264878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DAB2A-699D-93DF-8559-5B00603A8ADF}"/>
              </a:ext>
            </a:extLst>
          </p:cNvPr>
          <p:cNvSpPr>
            <a:spLocks noGrp="1"/>
          </p:cNvSpPr>
          <p:nvPr>
            <p:ph type="title"/>
          </p:nvPr>
        </p:nvSpPr>
        <p:spPr/>
        <p:txBody>
          <a:bodyPr>
            <a:normAutofit fontScale="90000"/>
          </a:bodyPr>
          <a:lstStyle/>
          <a:p>
            <a:r>
              <a:rPr lang="en-CH"/>
              <a:t>COMPETITORS ANALYSIS</a:t>
            </a:r>
            <a:r>
              <a:rPr lang="en-US" dirty="0"/>
              <a:t> (Switzerland)</a:t>
            </a:r>
            <a:endParaRPr lang="en-CH" dirty="0"/>
          </a:p>
        </p:txBody>
      </p:sp>
      <p:sp>
        <p:nvSpPr>
          <p:cNvPr id="3" name="Content Placeholder 2">
            <a:extLst>
              <a:ext uri="{FF2B5EF4-FFF2-40B4-BE49-F238E27FC236}">
                <a16:creationId xmlns:a16="http://schemas.microsoft.com/office/drawing/2014/main" id="{287F9B7B-911F-727B-0CA0-94124EFE7BF1}"/>
              </a:ext>
            </a:extLst>
          </p:cNvPr>
          <p:cNvSpPr>
            <a:spLocks noGrp="1"/>
          </p:cNvSpPr>
          <p:nvPr>
            <p:ph idx="1"/>
          </p:nvPr>
        </p:nvSpPr>
        <p:spPr/>
        <p:txBody>
          <a:bodyPr/>
          <a:lstStyle/>
          <a:p>
            <a:pPr marL="0" indent="0">
              <a:buNone/>
            </a:pPr>
            <a:endParaRPr lang="en-CH" dirty="0"/>
          </a:p>
          <a:p>
            <a:pPr marL="0" indent="0">
              <a:buNone/>
            </a:pPr>
            <a:endParaRPr lang="en-CH" dirty="0"/>
          </a:p>
        </p:txBody>
      </p:sp>
      <p:graphicFrame>
        <p:nvGraphicFramePr>
          <p:cNvPr id="6" name="Table 5">
            <a:extLst>
              <a:ext uri="{FF2B5EF4-FFF2-40B4-BE49-F238E27FC236}">
                <a16:creationId xmlns:a16="http://schemas.microsoft.com/office/drawing/2014/main" id="{A9026FA3-B335-8587-8CAD-A19C9962D603}"/>
              </a:ext>
            </a:extLst>
          </p:cNvPr>
          <p:cNvGraphicFramePr>
            <a:graphicFrameLocks noGrp="1"/>
          </p:cNvGraphicFramePr>
          <p:nvPr>
            <p:extLst>
              <p:ext uri="{D42A27DB-BD31-4B8C-83A1-F6EECF244321}">
                <p14:modId xmlns:p14="http://schemas.microsoft.com/office/powerpoint/2010/main" val="3132789191"/>
              </p:ext>
            </p:extLst>
          </p:nvPr>
        </p:nvGraphicFramePr>
        <p:xfrm>
          <a:off x="888998" y="1716618"/>
          <a:ext cx="10572750" cy="4748565"/>
        </p:xfrm>
        <a:graphic>
          <a:graphicData uri="http://schemas.openxmlformats.org/drawingml/2006/table">
            <a:tbl>
              <a:tblPr firstRow="1" bandRow="1">
                <a:tableStyleId>{5C22544A-7EE6-4342-B048-85BDC9FD1C3A}</a:tableStyleId>
              </a:tblPr>
              <a:tblGrid>
                <a:gridCol w="1762125">
                  <a:extLst>
                    <a:ext uri="{9D8B030D-6E8A-4147-A177-3AD203B41FA5}">
                      <a16:colId xmlns:a16="http://schemas.microsoft.com/office/drawing/2014/main" val="3730241571"/>
                    </a:ext>
                  </a:extLst>
                </a:gridCol>
                <a:gridCol w="1762125">
                  <a:extLst>
                    <a:ext uri="{9D8B030D-6E8A-4147-A177-3AD203B41FA5}">
                      <a16:colId xmlns:a16="http://schemas.microsoft.com/office/drawing/2014/main" val="2752169721"/>
                    </a:ext>
                  </a:extLst>
                </a:gridCol>
                <a:gridCol w="2208860">
                  <a:extLst>
                    <a:ext uri="{9D8B030D-6E8A-4147-A177-3AD203B41FA5}">
                      <a16:colId xmlns:a16="http://schemas.microsoft.com/office/drawing/2014/main" val="733665147"/>
                    </a:ext>
                  </a:extLst>
                </a:gridCol>
                <a:gridCol w="2334658">
                  <a:extLst>
                    <a:ext uri="{9D8B030D-6E8A-4147-A177-3AD203B41FA5}">
                      <a16:colId xmlns:a16="http://schemas.microsoft.com/office/drawing/2014/main" val="623620537"/>
                    </a:ext>
                  </a:extLst>
                </a:gridCol>
                <a:gridCol w="1256595">
                  <a:extLst>
                    <a:ext uri="{9D8B030D-6E8A-4147-A177-3AD203B41FA5}">
                      <a16:colId xmlns:a16="http://schemas.microsoft.com/office/drawing/2014/main" val="1360230083"/>
                    </a:ext>
                  </a:extLst>
                </a:gridCol>
                <a:gridCol w="1248387">
                  <a:extLst>
                    <a:ext uri="{9D8B030D-6E8A-4147-A177-3AD203B41FA5}">
                      <a16:colId xmlns:a16="http://schemas.microsoft.com/office/drawing/2014/main" val="326693107"/>
                    </a:ext>
                  </a:extLst>
                </a:gridCol>
              </a:tblGrid>
              <a:tr h="1290915">
                <a:tc>
                  <a:txBody>
                    <a:bodyPr/>
                    <a:lstStyle/>
                    <a:p>
                      <a:r>
                        <a:rPr lang="en-CH" dirty="0"/>
                        <a:t>Aspect</a:t>
                      </a:r>
                    </a:p>
                  </a:txBody>
                  <a:tcPr/>
                </a:tc>
                <a:tc>
                  <a:txBody>
                    <a:bodyPr/>
                    <a:lstStyle/>
                    <a:p>
                      <a:r>
                        <a:rPr lang="en-CH" dirty="0"/>
                        <a:t>SYH</a:t>
                      </a:r>
                    </a:p>
                  </a:txBody>
                  <a:tcPr/>
                </a:tc>
                <a:tc>
                  <a:txBody>
                    <a:bodyPr/>
                    <a:lstStyle/>
                    <a:p>
                      <a:r>
                        <a:rPr lang="en-CH" dirty="0"/>
                        <a:t>Meininger Hostels (main hostel competitor)</a:t>
                      </a:r>
                    </a:p>
                  </a:txBody>
                  <a:tcPr/>
                </a:tc>
                <a:tc>
                  <a:txBody>
                    <a:bodyPr/>
                    <a:lstStyle/>
                    <a:p>
                      <a:r>
                        <a:rPr lang="en-CH" dirty="0"/>
                        <a:t>Camping</a:t>
                      </a:r>
                    </a:p>
                  </a:txBody>
                  <a:tcPr/>
                </a:tc>
                <a:tc>
                  <a:txBody>
                    <a:bodyPr/>
                    <a:lstStyle/>
                    <a:p>
                      <a:r>
                        <a:rPr lang="en-CH" dirty="0"/>
                        <a:t>Airbnb</a:t>
                      </a:r>
                    </a:p>
                  </a:txBody>
                  <a:tcPr/>
                </a:tc>
                <a:tc>
                  <a:txBody>
                    <a:bodyPr/>
                    <a:lstStyle/>
                    <a:p>
                      <a:r>
                        <a:rPr lang="en-CH" dirty="0"/>
                        <a:t>Hotel</a:t>
                      </a:r>
                    </a:p>
                  </a:txBody>
                  <a:tcPr/>
                </a:tc>
                <a:extLst>
                  <a:ext uri="{0D108BD9-81ED-4DB2-BD59-A6C34878D82A}">
                    <a16:rowId xmlns:a16="http://schemas.microsoft.com/office/drawing/2014/main" val="1490695853"/>
                  </a:ext>
                </a:extLst>
              </a:tr>
              <a:tr h="993012">
                <a:tc>
                  <a:txBody>
                    <a:bodyPr/>
                    <a:lstStyle/>
                    <a:p>
                      <a:r>
                        <a:rPr lang="en-CH" dirty="0"/>
                        <a:t>Price</a:t>
                      </a:r>
                    </a:p>
                  </a:txBody>
                  <a:tcPr/>
                </a:tc>
                <a:tc>
                  <a:txBody>
                    <a:bodyPr/>
                    <a:lstStyle/>
                    <a:p>
                      <a:r>
                        <a:rPr lang="en-CH" dirty="0">
                          <a:highlight>
                            <a:srgbClr val="00FF00"/>
                          </a:highlight>
                        </a:rPr>
                        <a:t>35-60 CHF  (low)</a:t>
                      </a:r>
                    </a:p>
                  </a:txBody>
                  <a:tcPr/>
                </a:tc>
                <a:tc>
                  <a:txBody>
                    <a:bodyPr/>
                    <a:lstStyle/>
                    <a:p>
                      <a:r>
                        <a:rPr lang="en-CH" dirty="0"/>
                        <a:t>45 - 75 </a:t>
                      </a:r>
                      <a:r>
                        <a:rPr lang="en-CH"/>
                        <a:t>CHF (</a:t>
                      </a:r>
                      <a:r>
                        <a:rPr lang="en-US" dirty="0"/>
                        <a:t>medium</a:t>
                      </a:r>
                      <a:r>
                        <a:rPr lang="en-CH"/>
                        <a:t> </a:t>
                      </a:r>
                      <a:r>
                        <a:rPr lang="en-CH" dirty="0"/>
                        <a:t>relatively)</a:t>
                      </a:r>
                    </a:p>
                  </a:txBody>
                  <a:tcPr/>
                </a:tc>
                <a:tc>
                  <a:txBody>
                    <a:bodyPr/>
                    <a:lstStyle/>
                    <a:p>
                      <a:r>
                        <a:rPr lang="en-CH" dirty="0"/>
                        <a:t>low</a:t>
                      </a:r>
                    </a:p>
                  </a:txBody>
                  <a:tcPr/>
                </a:tc>
                <a:tc>
                  <a:txBody>
                    <a:bodyPr/>
                    <a:lstStyle/>
                    <a:p>
                      <a:r>
                        <a:rPr lang="en-US" dirty="0"/>
                        <a:t>Medium</a:t>
                      </a:r>
                      <a:endParaRPr lang="en-CH" dirty="0"/>
                    </a:p>
                  </a:txBody>
                  <a:tcPr/>
                </a:tc>
                <a:tc>
                  <a:txBody>
                    <a:bodyPr/>
                    <a:lstStyle/>
                    <a:p>
                      <a:r>
                        <a:rPr lang="en-CH" dirty="0"/>
                        <a:t>high</a:t>
                      </a:r>
                    </a:p>
                  </a:txBody>
                  <a:tcPr/>
                </a:tc>
                <a:extLst>
                  <a:ext uri="{0D108BD9-81ED-4DB2-BD59-A6C34878D82A}">
                    <a16:rowId xmlns:a16="http://schemas.microsoft.com/office/drawing/2014/main" val="3020631354"/>
                  </a:ext>
                </a:extLst>
              </a:tr>
              <a:tr h="695108">
                <a:tc>
                  <a:txBody>
                    <a:bodyPr/>
                    <a:lstStyle/>
                    <a:p>
                      <a:r>
                        <a:rPr lang="en-CH" dirty="0"/>
                        <a:t>Quality</a:t>
                      </a:r>
                    </a:p>
                  </a:txBody>
                  <a:tcPr/>
                </a:tc>
                <a:tc>
                  <a:txBody>
                    <a:bodyPr/>
                    <a:lstStyle/>
                    <a:p>
                      <a:r>
                        <a:rPr lang="en-US" dirty="0">
                          <a:highlight>
                            <a:srgbClr val="FF0000"/>
                          </a:highlight>
                        </a:rPr>
                        <a:t>Low-medium</a:t>
                      </a:r>
                      <a:endParaRPr lang="en-CH" dirty="0">
                        <a:highlight>
                          <a:srgbClr val="FF0000"/>
                        </a:highlight>
                      </a:endParaRPr>
                    </a:p>
                  </a:txBody>
                  <a:tcPr/>
                </a:tc>
                <a:tc>
                  <a:txBody>
                    <a:bodyPr/>
                    <a:lstStyle/>
                    <a:p>
                      <a:r>
                        <a:rPr lang="en-US" dirty="0"/>
                        <a:t>Medium</a:t>
                      </a:r>
                      <a:endParaRPr lang="en-CH" dirty="0"/>
                    </a:p>
                  </a:txBody>
                  <a:tcPr/>
                </a:tc>
                <a:tc>
                  <a:txBody>
                    <a:bodyPr/>
                    <a:lstStyle/>
                    <a:p>
                      <a:r>
                        <a:rPr lang="en-US" dirty="0"/>
                        <a:t>Low</a:t>
                      </a:r>
                      <a:endParaRPr lang="en-CH" dirty="0"/>
                    </a:p>
                  </a:txBody>
                  <a:tcPr/>
                </a:tc>
                <a:tc>
                  <a:txBody>
                    <a:bodyPr/>
                    <a:lstStyle/>
                    <a:p>
                      <a:r>
                        <a:rPr lang="en-GB" dirty="0"/>
                        <a:t>depends</a:t>
                      </a:r>
                      <a:endParaRPr lang="en-CH" dirty="0"/>
                    </a:p>
                  </a:txBody>
                  <a:tcPr/>
                </a:tc>
                <a:tc>
                  <a:txBody>
                    <a:bodyPr/>
                    <a:lstStyle/>
                    <a:p>
                      <a:r>
                        <a:rPr lang="en-US" dirty="0"/>
                        <a:t>Very </a:t>
                      </a:r>
                      <a:r>
                        <a:rPr lang="en-CH"/>
                        <a:t>high</a:t>
                      </a:r>
                      <a:endParaRPr lang="en-CH" dirty="0"/>
                    </a:p>
                  </a:txBody>
                  <a:tcPr/>
                </a:tc>
                <a:extLst>
                  <a:ext uri="{0D108BD9-81ED-4DB2-BD59-A6C34878D82A}">
                    <a16:rowId xmlns:a16="http://schemas.microsoft.com/office/drawing/2014/main" val="574079836"/>
                  </a:ext>
                </a:extLst>
              </a:tr>
              <a:tr h="1040900">
                <a:tc>
                  <a:txBody>
                    <a:bodyPr/>
                    <a:lstStyle/>
                    <a:p>
                      <a:r>
                        <a:rPr lang="en-CH" dirty="0"/>
                        <a:t>Customer Service</a:t>
                      </a:r>
                    </a:p>
                  </a:txBody>
                  <a:tcPr/>
                </a:tc>
                <a:tc>
                  <a:txBody>
                    <a:bodyPr/>
                    <a:lstStyle/>
                    <a:p>
                      <a:r>
                        <a:rPr lang="en-CH" dirty="0"/>
                        <a:t>okay</a:t>
                      </a:r>
                    </a:p>
                  </a:txBody>
                  <a:tcPr/>
                </a:tc>
                <a:tc>
                  <a:txBody>
                    <a:bodyPr/>
                    <a:lstStyle/>
                    <a:p>
                      <a:r>
                        <a:rPr lang="en-CH" dirty="0"/>
                        <a:t>okay</a:t>
                      </a:r>
                    </a:p>
                  </a:txBody>
                  <a:tcPr/>
                </a:tc>
                <a:tc>
                  <a:txBody>
                    <a:bodyPr/>
                    <a:lstStyle/>
                    <a:p>
                      <a:r>
                        <a:rPr lang="en-CH" dirty="0"/>
                        <a:t>none</a:t>
                      </a:r>
                    </a:p>
                  </a:txBody>
                  <a:tcPr/>
                </a:tc>
                <a:tc>
                  <a:txBody>
                    <a:bodyPr/>
                    <a:lstStyle/>
                    <a:p>
                      <a:r>
                        <a:rPr lang="en-CH" dirty="0"/>
                        <a:t>okay</a:t>
                      </a:r>
                    </a:p>
                  </a:txBody>
                  <a:tcPr/>
                </a:tc>
                <a:tc>
                  <a:txBody>
                    <a:bodyPr/>
                    <a:lstStyle/>
                    <a:p>
                      <a:r>
                        <a:rPr lang="en-GB" dirty="0"/>
                        <a:t>V</a:t>
                      </a:r>
                      <a:r>
                        <a:rPr lang="en-CH" dirty="0"/>
                        <a:t>ery good</a:t>
                      </a:r>
                    </a:p>
                  </a:txBody>
                  <a:tcPr/>
                </a:tc>
                <a:extLst>
                  <a:ext uri="{0D108BD9-81ED-4DB2-BD59-A6C34878D82A}">
                    <a16:rowId xmlns:a16="http://schemas.microsoft.com/office/drawing/2014/main" val="2064954308"/>
                  </a:ext>
                </a:extLst>
              </a:tr>
              <a:tr h="728630">
                <a:tc>
                  <a:txBody>
                    <a:bodyPr/>
                    <a:lstStyle/>
                    <a:p>
                      <a:r>
                        <a:rPr lang="en-CH" dirty="0"/>
                        <a:t>Location</a:t>
                      </a:r>
                    </a:p>
                  </a:txBody>
                  <a:tcPr/>
                </a:tc>
                <a:tc>
                  <a:txBody>
                    <a:bodyPr/>
                    <a:lstStyle/>
                    <a:p>
                      <a:r>
                        <a:rPr lang="en-CH" dirty="0">
                          <a:highlight>
                            <a:srgbClr val="00FF00"/>
                          </a:highlight>
                        </a:rPr>
                        <a:t>40+</a:t>
                      </a:r>
                    </a:p>
                  </a:txBody>
                  <a:tcPr/>
                </a:tc>
                <a:tc>
                  <a:txBody>
                    <a:bodyPr/>
                    <a:lstStyle/>
                    <a:p>
                      <a:r>
                        <a:rPr lang="en-CH"/>
                        <a:t>2</a:t>
                      </a:r>
                      <a:r>
                        <a:rPr lang="en-US" dirty="0"/>
                        <a:t> (Zurich and Geneva)</a:t>
                      </a:r>
                      <a:endParaRPr lang="en-CH" dirty="0"/>
                    </a:p>
                  </a:txBody>
                  <a:tcPr/>
                </a:tc>
                <a:tc>
                  <a:txBody>
                    <a:bodyPr/>
                    <a:lstStyle/>
                    <a:p>
                      <a:r>
                        <a:rPr lang="en-US" dirty="0"/>
                        <a:t>344 camp sites</a:t>
                      </a:r>
                      <a:endParaRPr lang="en-CH" dirty="0"/>
                    </a:p>
                  </a:txBody>
                  <a:tcPr/>
                </a:tc>
                <a:tc>
                  <a:txBody>
                    <a:bodyPr/>
                    <a:lstStyle/>
                    <a:p>
                      <a:r>
                        <a:rPr lang="en-CH" dirty="0"/>
                        <a:t>50K+ listings</a:t>
                      </a:r>
                    </a:p>
                  </a:txBody>
                  <a:tcPr/>
                </a:tc>
                <a:tc>
                  <a:txBody>
                    <a:bodyPr/>
                    <a:lstStyle/>
                    <a:p>
                      <a:r>
                        <a:rPr lang="en-CH" dirty="0"/>
                        <a:t> 4K +</a:t>
                      </a:r>
                    </a:p>
                  </a:txBody>
                  <a:tcPr/>
                </a:tc>
                <a:extLst>
                  <a:ext uri="{0D108BD9-81ED-4DB2-BD59-A6C34878D82A}">
                    <a16:rowId xmlns:a16="http://schemas.microsoft.com/office/drawing/2014/main" val="4033668076"/>
                  </a:ext>
                </a:extLst>
              </a:tr>
            </a:tbl>
          </a:graphicData>
        </a:graphic>
      </p:graphicFrame>
    </p:spTree>
    <p:extLst>
      <p:ext uri="{BB962C8B-B14F-4D97-AF65-F5344CB8AC3E}">
        <p14:creationId xmlns:p14="http://schemas.microsoft.com/office/powerpoint/2010/main" val="2153263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151FC-A20C-7B2C-D3B5-C112ED1B012E}"/>
              </a:ext>
            </a:extLst>
          </p:cNvPr>
          <p:cNvSpPr>
            <a:spLocks noGrp="1"/>
          </p:cNvSpPr>
          <p:nvPr>
            <p:ph type="title"/>
          </p:nvPr>
        </p:nvSpPr>
        <p:spPr/>
        <p:txBody>
          <a:bodyPr/>
          <a:lstStyle/>
          <a:p>
            <a:r>
              <a:rPr lang="en-CH" dirty="0"/>
              <a:t>BUSINESS PLAN</a:t>
            </a:r>
          </a:p>
        </p:txBody>
      </p:sp>
      <p:sp>
        <p:nvSpPr>
          <p:cNvPr id="3" name="Text Placeholder 2">
            <a:extLst>
              <a:ext uri="{FF2B5EF4-FFF2-40B4-BE49-F238E27FC236}">
                <a16:creationId xmlns:a16="http://schemas.microsoft.com/office/drawing/2014/main" id="{3A97181D-C5AD-8C0D-584D-1A72EAD8EAC8}"/>
              </a:ext>
            </a:extLst>
          </p:cNvPr>
          <p:cNvSpPr>
            <a:spLocks noGrp="1"/>
          </p:cNvSpPr>
          <p:nvPr>
            <p:ph type="body" idx="1"/>
          </p:nvPr>
        </p:nvSpPr>
        <p:spPr>
          <a:xfrm>
            <a:off x="1828800" y="4271211"/>
            <a:ext cx="8805672" cy="868051"/>
          </a:xfrm>
        </p:spPr>
        <p:txBody>
          <a:bodyPr>
            <a:normAutofit/>
          </a:bodyPr>
          <a:lstStyle/>
          <a:p>
            <a:r>
              <a:rPr lang="en-CH" dirty="0"/>
              <a:t>BUDGET: 1.5M (profits), already currently investing 1.4M in marketing </a:t>
            </a:r>
          </a:p>
        </p:txBody>
      </p:sp>
    </p:spTree>
    <p:extLst>
      <p:ext uri="{BB962C8B-B14F-4D97-AF65-F5344CB8AC3E}">
        <p14:creationId xmlns:p14="http://schemas.microsoft.com/office/powerpoint/2010/main" val="344466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37F3A0-1755-ABC7-2AAF-688B4F2E3D66}"/>
              </a:ext>
            </a:extLst>
          </p:cNvPr>
          <p:cNvSpPr>
            <a:spLocks noGrp="1"/>
          </p:cNvSpPr>
          <p:nvPr>
            <p:ph type="title"/>
          </p:nvPr>
        </p:nvSpPr>
        <p:spPr/>
        <p:txBody>
          <a:bodyPr/>
          <a:lstStyle/>
          <a:p>
            <a:r>
              <a:rPr lang="en-US" dirty="0"/>
              <a:t>1. Marketing</a:t>
            </a:r>
            <a:endParaRPr lang="de-DE" dirty="0"/>
          </a:p>
        </p:txBody>
      </p:sp>
    </p:spTree>
    <p:extLst>
      <p:ext uri="{BB962C8B-B14F-4D97-AF65-F5344CB8AC3E}">
        <p14:creationId xmlns:p14="http://schemas.microsoft.com/office/powerpoint/2010/main" val="839057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FAA507-0CED-AAC3-F026-F3CD220DDE0F}"/>
              </a:ext>
            </a:extLst>
          </p:cNvPr>
          <p:cNvSpPr>
            <a:spLocks noGrp="1"/>
          </p:cNvSpPr>
          <p:nvPr>
            <p:ph type="title"/>
          </p:nvPr>
        </p:nvSpPr>
        <p:spPr>
          <a:xfrm>
            <a:off x="6579450" y="727627"/>
            <a:ext cx="4957553" cy="1645920"/>
          </a:xfrm>
        </p:spPr>
        <p:txBody>
          <a:bodyPr>
            <a:normAutofit/>
          </a:bodyPr>
          <a:lstStyle/>
          <a:p>
            <a:r>
              <a:rPr lang="en-CH" sz="4400"/>
              <a:t>TARGET TRAVELER PROFILE</a:t>
            </a:r>
          </a:p>
        </p:txBody>
      </p:sp>
      <p:sp>
        <p:nvSpPr>
          <p:cNvPr id="9" name="Rectangle 8">
            <a:extLst>
              <a:ext uri="{FF2B5EF4-FFF2-40B4-BE49-F238E27FC236}">
                <a16:creationId xmlns:a16="http://schemas.microsoft.com/office/drawing/2014/main" id="{CD000060-D06D-4A48-BD8E-978966CCA7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654" y="727628"/>
            <a:ext cx="5367164" cy="5415552"/>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a:extLst>
              <a:ext uri="{FF2B5EF4-FFF2-40B4-BE49-F238E27FC236}">
                <a16:creationId xmlns:a16="http://schemas.microsoft.com/office/drawing/2014/main" id="{DE4E5113-B3D0-40F8-9F39-B2C2BF92A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3978" y="886862"/>
            <a:ext cx="5054517" cy="5097085"/>
          </a:xfrm>
          <a:prstGeom prst="rect">
            <a:avLst/>
          </a:prstGeom>
          <a:noFill/>
          <a:ln w="6350" cap="sq" cmpd="sng" algn="ctr">
            <a:solidFill>
              <a:schemeClr val="tx1">
                <a:lumMod val="75000"/>
                <a:lumOff val="25000"/>
              </a:schemeClr>
            </a:solidFill>
            <a:prstDash val="solid"/>
            <a:miter lim="800000"/>
          </a:ln>
          <a:effectLst/>
        </p:spPr>
      </p:sp>
      <p:pic>
        <p:nvPicPr>
          <p:cNvPr id="2" name="trim.0AE55A32-6C4B-41F5-9DCA-E136C9F7B8BF.MOV">
            <a:hlinkClick r:id="" action="ppaction://media"/>
            <a:extLst>
              <a:ext uri="{FF2B5EF4-FFF2-40B4-BE49-F238E27FC236}">
                <a16:creationId xmlns:a16="http://schemas.microsoft.com/office/drawing/2014/main" id="{2B40AC4E-FA38-634C-1D6E-55F9460064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6535" y="960438"/>
            <a:ext cx="2837630" cy="5044676"/>
          </a:xfrm>
          <a:prstGeom prst="rect">
            <a:avLst/>
          </a:prstGeom>
        </p:spPr>
      </p:pic>
      <p:sp>
        <p:nvSpPr>
          <p:cNvPr id="4" name="Content Placeholder 3">
            <a:extLst>
              <a:ext uri="{FF2B5EF4-FFF2-40B4-BE49-F238E27FC236}">
                <a16:creationId xmlns:a16="http://schemas.microsoft.com/office/drawing/2014/main" id="{1E470ED0-2B3C-81DB-32F9-FE987E78488A}"/>
              </a:ext>
            </a:extLst>
          </p:cNvPr>
          <p:cNvSpPr>
            <a:spLocks noGrp="1"/>
          </p:cNvSpPr>
          <p:nvPr>
            <p:ph idx="1"/>
          </p:nvPr>
        </p:nvSpPr>
        <p:spPr>
          <a:xfrm>
            <a:off x="6579450" y="2538919"/>
            <a:ext cx="4957554" cy="3496120"/>
          </a:xfrm>
        </p:spPr>
        <p:txBody>
          <a:bodyPr>
            <a:normAutofit/>
          </a:bodyPr>
          <a:lstStyle/>
          <a:p>
            <a:r>
              <a:rPr lang="en-CH" dirty="0"/>
              <a:t>VALUES – affordability, sustainability, flexbility, </a:t>
            </a:r>
            <a:r>
              <a:rPr lang="en-CH"/>
              <a:t>local authenticity</a:t>
            </a:r>
            <a:r>
              <a:rPr lang="en-US" dirty="0"/>
              <a:t>, being social</a:t>
            </a:r>
            <a:endParaRPr lang="en-CH" dirty="0"/>
          </a:p>
          <a:p>
            <a:r>
              <a:rPr lang="en-CH" dirty="0"/>
              <a:t>HABITS – social media (specifically Instagram, Tiktok, Youtube), group travelling and even solo</a:t>
            </a:r>
          </a:p>
          <a:p>
            <a:r>
              <a:rPr lang="en-CH" dirty="0"/>
              <a:t>PREFERENCES – fast wifi, activities, nice views, </a:t>
            </a:r>
            <a:r>
              <a:rPr lang="en-CH"/>
              <a:t>community activities</a:t>
            </a:r>
            <a:endParaRPr lang="en-US" dirty="0"/>
          </a:p>
          <a:p>
            <a:endParaRPr lang="en-CH" dirty="0"/>
          </a:p>
        </p:txBody>
      </p:sp>
    </p:spTree>
    <p:extLst>
      <p:ext uri="{BB962C8B-B14F-4D97-AF65-F5344CB8AC3E}">
        <p14:creationId xmlns:p14="http://schemas.microsoft.com/office/powerpoint/2010/main" val="49838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C45347-D6BD-D6F9-179E-3D9DFCBE0B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17F3C2-861C-B266-326B-211CFBEE9AEE}"/>
              </a:ext>
            </a:extLst>
          </p:cNvPr>
          <p:cNvSpPr>
            <a:spLocks noGrp="1"/>
          </p:cNvSpPr>
          <p:nvPr>
            <p:ph type="title"/>
          </p:nvPr>
        </p:nvSpPr>
        <p:spPr>
          <a:xfrm>
            <a:off x="6846136" y="727626"/>
            <a:ext cx="5102839" cy="1718225"/>
          </a:xfrm>
        </p:spPr>
        <p:txBody>
          <a:bodyPr>
            <a:normAutofit/>
          </a:bodyPr>
          <a:lstStyle/>
          <a:p>
            <a:r>
              <a:rPr lang="en-CH" sz="3700" dirty="0"/>
              <a:t>IMPLEMENTATION 1: AMPLIFIED DIGITAL PRESENCE </a:t>
            </a:r>
          </a:p>
        </p:txBody>
      </p:sp>
      <p:sp useBgFill="1">
        <p:nvSpPr>
          <p:cNvPr id="16" name="Rectangle 15">
            <a:extLst>
              <a:ext uri="{FF2B5EF4-FFF2-40B4-BE49-F238E27FC236}">
                <a16:creationId xmlns:a16="http://schemas.microsoft.com/office/drawing/2014/main" id="{4E1605C1-ED2D-4AAA-BD9C-24B82055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8DFA4F8-B856-483B-85AE-5CDF5A5F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CH"/>
          </a:p>
        </p:txBody>
      </p:sp>
      <p:sp>
        <p:nvSpPr>
          <p:cNvPr id="15" name="Rectangle 14">
            <a:extLst>
              <a:ext uri="{FF2B5EF4-FFF2-40B4-BE49-F238E27FC236}">
                <a16:creationId xmlns:a16="http://schemas.microsoft.com/office/drawing/2014/main" id="{6FC9FCC7-29B1-433A-AC58-FEAE48D84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chemeClr val="tx1">
                <a:lumMod val="75000"/>
                <a:lumOff val="25000"/>
              </a:schemeClr>
            </a:solidFill>
            <a:prstDash val="solid"/>
            <a:miter lim="800000"/>
          </a:ln>
          <a:effectLst/>
        </p:spPr>
        <p:txBody>
          <a:bodyPr/>
          <a:lstStyle/>
          <a:p>
            <a:endParaRPr lang="en-CH"/>
          </a:p>
        </p:txBody>
      </p:sp>
      <p:pic>
        <p:nvPicPr>
          <p:cNvPr id="6" name="aad4cbca4d3b4b95a72f6d0bbb409dde_40485B95-A619-4CE2-A35D-763DAA629394.mp4" descr="A child standing in a hallway&#10;&#10;AI-generated content may be incorrect.">
            <a:hlinkClick r:id="" action="ppaction://media"/>
            <a:extLst>
              <a:ext uri="{FF2B5EF4-FFF2-40B4-BE49-F238E27FC236}">
                <a16:creationId xmlns:a16="http://schemas.microsoft.com/office/drawing/2014/main" id="{20C6566A-82BC-A7B2-295F-5A70035B6D8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0917" y="513128"/>
            <a:ext cx="3192640" cy="5855103"/>
          </a:xfrm>
          <a:prstGeom prst="rect">
            <a:avLst/>
          </a:prstGeom>
        </p:spPr>
      </p:pic>
      <p:sp>
        <p:nvSpPr>
          <p:cNvPr id="4" name="Content Placeholder 3">
            <a:extLst>
              <a:ext uri="{FF2B5EF4-FFF2-40B4-BE49-F238E27FC236}">
                <a16:creationId xmlns:a16="http://schemas.microsoft.com/office/drawing/2014/main" id="{5B7C20F5-BE12-A23D-7C8C-22B95F5AC36F}"/>
              </a:ext>
            </a:extLst>
          </p:cNvPr>
          <p:cNvSpPr>
            <a:spLocks noGrp="1"/>
          </p:cNvSpPr>
          <p:nvPr>
            <p:ph idx="1"/>
          </p:nvPr>
        </p:nvSpPr>
        <p:spPr>
          <a:xfrm>
            <a:off x="6846137" y="2538919"/>
            <a:ext cx="4602152" cy="3596880"/>
          </a:xfrm>
        </p:spPr>
        <p:txBody>
          <a:bodyPr>
            <a:normAutofit/>
          </a:bodyPr>
          <a:lstStyle/>
          <a:p>
            <a:r>
              <a:rPr lang="en-CH" dirty="0"/>
              <a:t>1. Redirect the current hired social media manager’s </a:t>
            </a:r>
            <a:r>
              <a:rPr lang="en-CH"/>
              <a:t>efforts towards</a:t>
            </a:r>
            <a:r>
              <a:rPr lang="en-US" dirty="0"/>
              <a:t> creating a</a:t>
            </a:r>
            <a:r>
              <a:rPr lang="en-CH"/>
              <a:t> Tiktok</a:t>
            </a:r>
            <a:r>
              <a:rPr lang="en-US" dirty="0"/>
              <a:t> f</a:t>
            </a:r>
            <a:r>
              <a:rPr lang="en-CH"/>
              <a:t>or </a:t>
            </a:r>
            <a:r>
              <a:rPr lang="en-CH" dirty="0"/>
              <a:t>advertising – specifically keep up with on-going trends</a:t>
            </a:r>
          </a:p>
          <a:p>
            <a:endParaRPr lang="en-CH" dirty="0"/>
          </a:p>
        </p:txBody>
      </p:sp>
    </p:spTree>
    <p:extLst>
      <p:ext uri="{BB962C8B-B14F-4D97-AF65-F5344CB8AC3E}">
        <p14:creationId xmlns:p14="http://schemas.microsoft.com/office/powerpoint/2010/main" val="18672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E99A25-8F2A-F47C-2147-3E3FA154535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F7C8F8-703E-1FF6-CEBE-185F8DB68C5F}"/>
              </a:ext>
            </a:extLst>
          </p:cNvPr>
          <p:cNvSpPr>
            <a:spLocks noGrp="1"/>
          </p:cNvSpPr>
          <p:nvPr>
            <p:ph type="title"/>
          </p:nvPr>
        </p:nvSpPr>
        <p:spPr>
          <a:xfrm>
            <a:off x="6846137" y="727626"/>
            <a:ext cx="4855076" cy="1718225"/>
          </a:xfrm>
        </p:spPr>
        <p:txBody>
          <a:bodyPr>
            <a:normAutofit/>
          </a:bodyPr>
          <a:lstStyle/>
          <a:p>
            <a:r>
              <a:rPr lang="en-CH" sz="3700" dirty="0"/>
              <a:t>IMPLEMENTATION 1: AMPLIFIED DIGITAL PRESENCE </a:t>
            </a:r>
          </a:p>
        </p:txBody>
      </p:sp>
      <p:sp useBgFill="1">
        <p:nvSpPr>
          <p:cNvPr id="10" name="Rectangle 9">
            <a:extLst>
              <a:ext uri="{FF2B5EF4-FFF2-40B4-BE49-F238E27FC236}">
                <a16:creationId xmlns:a16="http://schemas.microsoft.com/office/drawing/2014/main" id="{4E1605C1-ED2D-4AAA-BD9C-24B82055FC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34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8DFA4F8-B856-483B-85AE-5CDF5A5F13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024" y="253548"/>
            <a:ext cx="5851795" cy="6384816"/>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CH"/>
          </a:p>
        </p:txBody>
      </p:sp>
      <p:sp>
        <p:nvSpPr>
          <p:cNvPr id="14" name="Rectangle 13">
            <a:extLst>
              <a:ext uri="{FF2B5EF4-FFF2-40B4-BE49-F238E27FC236}">
                <a16:creationId xmlns:a16="http://schemas.microsoft.com/office/drawing/2014/main" id="{6FC9FCC7-29B1-433A-AC58-FEAE48D84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082" y="407588"/>
            <a:ext cx="5532146" cy="6066184"/>
          </a:xfrm>
          <a:prstGeom prst="rect">
            <a:avLst/>
          </a:prstGeom>
          <a:noFill/>
          <a:ln w="6350" cap="sq" cmpd="sng" algn="ctr">
            <a:solidFill>
              <a:schemeClr val="tx1">
                <a:lumMod val="75000"/>
                <a:lumOff val="25000"/>
              </a:schemeClr>
            </a:solidFill>
            <a:prstDash val="solid"/>
            <a:miter lim="800000"/>
          </a:ln>
          <a:effectLst/>
        </p:spPr>
        <p:txBody>
          <a:bodyPr/>
          <a:lstStyle/>
          <a:p>
            <a:endParaRPr lang="en-CH"/>
          </a:p>
        </p:txBody>
      </p:sp>
      <p:pic>
        <p:nvPicPr>
          <p:cNvPr id="5" name="Picture 4" descr="A screenshot of a social media post&#10;&#10;AI-generated content may be incorrect.">
            <a:extLst>
              <a:ext uri="{FF2B5EF4-FFF2-40B4-BE49-F238E27FC236}">
                <a16:creationId xmlns:a16="http://schemas.microsoft.com/office/drawing/2014/main" id="{D51049C8-9ABD-61AF-8D4C-F4C6D16B4518}"/>
              </a:ext>
            </a:extLst>
          </p:cNvPr>
          <p:cNvPicPr>
            <a:picLocks noChangeAspect="1"/>
          </p:cNvPicPr>
          <p:nvPr/>
        </p:nvPicPr>
        <p:blipFill>
          <a:blip r:embed="rId3"/>
          <a:srcRect t="5395" b="11918"/>
          <a:stretch/>
        </p:blipFill>
        <p:spPr>
          <a:xfrm>
            <a:off x="1605215" y="472109"/>
            <a:ext cx="3117880" cy="5913782"/>
          </a:xfrm>
          <a:prstGeom prst="rect">
            <a:avLst/>
          </a:prstGeom>
        </p:spPr>
      </p:pic>
      <p:sp>
        <p:nvSpPr>
          <p:cNvPr id="4" name="Content Placeholder 3">
            <a:extLst>
              <a:ext uri="{FF2B5EF4-FFF2-40B4-BE49-F238E27FC236}">
                <a16:creationId xmlns:a16="http://schemas.microsoft.com/office/drawing/2014/main" id="{8E4D8ABE-1999-659E-B97C-4DA24100B68B}"/>
              </a:ext>
            </a:extLst>
          </p:cNvPr>
          <p:cNvSpPr>
            <a:spLocks noGrp="1"/>
          </p:cNvSpPr>
          <p:nvPr>
            <p:ph idx="1"/>
          </p:nvPr>
        </p:nvSpPr>
        <p:spPr>
          <a:xfrm>
            <a:off x="6846137" y="3503083"/>
            <a:ext cx="4602152" cy="2632716"/>
          </a:xfrm>
        </p:spPr>
        <p:txBody>
          <a:bodyPr>
            <a:normAutofit/>
          </a:bodyPr>
          <a:lstStyle/>
          <a:p>
            <a:pPr>
              <a:lnSpc>
                <a:spcPct val="90000"/>
              </a:lnSpc>
            </a:pPr>
            <a:r>
              <a:rPr lang="en-CH" sz="1400"/>
              <a:t>SYH</a:t>
            </a:r>
            <a:r>
              <a:rPr lang="en-US" sz="1400" dirty="0"/>
              <a:t> does</a:t>
            </a:r>
            <a:r>
              <a:rPr lang="en-CH" sz="1400"/>
              <a:t> </a:t>
            </a:r>
            <a:r>
              <a:rPr lang="en-CH" sz="1400" dirty="0"/>
              <a:t>have an </a:t>
            </a:r>
            <a:r>
              <a:rPr lang="en-CH" sz="1400"/>
              <a:t>Instagram plaform</a:t>
            </a:r>
            <a:r>
              <a:rPr lang="en-US" sz="1400" dirty="0"/>
              <a:t> BUT </a:t>
            </a:r>
            <a:r>
              <a:rPr lang="en-CH" sz="1400"/>
              <a:t>content </a:t>
            </a:r>
            <a:r>
              <a:rPr lang="en-CH" sz="1400" dirty="0"/>
              <a:t>that is posted there </a:t>
            </a:r>
            <a:r>
              <a:rPr lang="en-CH" sz="1400"/>
              <a:t>isn’t tailored</a:t>
            </a:r>
            <a:r>
              <a:rPr lang="en-US" sz="1400" dirty="0"/>
              <a:t> to </a:t>
            </a:r>
            <a:r>
              <a:rPr lang="en-US" sz="1400" dirty="0" err="1"/>
              <a:t>genZ</a:t>
            </a:r>
            <a:endParaRPr lang="en-CH" sz="1400" dirty="0"/>
          </a:p>
          <a:p>
            <a:pPr>
              <a:lnSpc>
                <a:spcPct val="90000"/>
              </a:lnSpc>
            </a:pPr>
            <a:r>
              <a:rPr lang="en-US" sz="1400" dirty="0"/>
              <a:t>Content is tailored for the wrong target audience ( features old people and not younger content creators)</a:t>
            </a:r>
            <a:endParaRPr lang="en-CH" sz="1400" dirty="0"/>
          </a:p>
        </p:txBody>
      </p:sp>
      <mc:AlternateContent xmlns:mc="http://schemas.openxmlformats.org/markup-compatibility/2006" xmlns:p14="http://schemas.microsoft.com/office/powerpoint/2010/main">
        <mc:Choice Requires="p14">
          <p:contentPart p14:bwMode="auto" r:id="rId4">
            <p14:nvContentPartPr>
              <p14:cNvPr id="8" name="Ink 7">
                <a:extLst>
                  <a:ext uri="{FF2B5EF4-FFF2-40B4-BE49-F238E27FC236}">
                    <a16:creationId xmlns:a16="http://schemas.microsoft.com/office/drawing/2014/main" id="{AC25B235-D9A6-57D4-FD5C-2C0A6B4F1416}"/>
                  </a:ext>
                </a:extLst>
              </p14:cNvPr>
              <p14:cNvContentPartPr/>
              <p14:nvPr/>
            </p14:nvContentPartPr>
            <p14:xfrm flipH="1">
              <a:off x="3185582" y="1404280"/>
              <a:ext cx="359834" cy="360"/>
            </p14:xfrm>
          </p:contentPart>
        </mc:Choice>
        <mc:Fallback xmlns="">
          <p:pic>
            <p:nvPicPr>
              <p:cNvPr id="8" name="Ink 7">
                <a:extLst>
                  <a:ext uri="{FF2B5EF4-FFF2-40B4-BE49-F238E27FC236}">
                    <a16:creationId xmlns:a16="http://schemas.microsoft.com/office/drawing/2014/main" id="{AC25B235-D9A6-57D4-FD5C-2C0A6B4F1416}"/>
                  </a:ext>
                </a:extLst>
              </p:cNvPr>
              <p:cNvPicPr/>
              <p:nvPr/>
            </p:nvPicPr>
            <p:blipFill>
              <a:blip r:embed="rId5"/>
              <a:stretch>
                <a:fillRect/>
              </a:stretch>
            </p:blipFill>
            <p:spPr>
              <a:xfrm flipH="1">
                <a:off x="3131661" y="1296280"/>
                <a:ext cx="467317"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Freihand 5">
                <a:extLst>
                  <a:ext uri="{FF2B5EF4-FFF2-40B4-BE49-F238E27FC236}">
                    <a16:creationId xmlns:a16="http://schemas.microsoft.com/office/drawing/2014/main" id="{0090B2D0-6823-AE7D-D435-511C60C30046}"/>
                  </a:ext>
                </a:extLst>
              </p14:cNvPr>
              <p14:cNvContentPartPr/>
              <p14:nvPr/>
            </p14:nvContentPartPr>
            <p14:xfrm>
              <a:off x="1552993" y="4143324"/>
              <a:ext cx="673920" cy="1550520"/>
            </p14:xfrm>
          </p:contentPart>
        </mc:Choice>
        <mc:Fallback xmlns="">
          <p:pic>
            <p:nvPicPr>
              <p:cNvPr id="6" name="Freihand 5">
                <a:extLst>
                  <a:ext uri="{FF2B5EF4-FFF2-40B4-BE49-F238E27FC236}">
                    <a16:creationId xmlns:a16="http://schemas.microsoft.com/office/drawing/2014/main" id="{0090B2D0-6823-AE7D-D435-511C60C30046}"/>
                  </a:ext>
                </a:extLst>
              </p:cNvPr>
              <p:cNvPicPr/>
              <p:nvPr/>
            </p:nvPicPr>
            <p:blipFill>
              <a:blip r:embed="rId7"/>
              <a:stretch>
                <a:fillRect/>
              </a:stretch>
            </p:blipFill>
            <p:spPr>
              <a:xfrm>
                <a:off x="1546873" y="4137204"/>
                <a:ext cx="686160" cy="1562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Freihand 10">
                <a:extLst>
                  <a:ext uri="{FF2B5EF4-FFF2-40B4-BE49-F238E27FC236}">
                    <a16:creationId xmlns:a16="http://schemas.microsoft.com/office/drawing/2014/main" id="{A0D3EF82-8BBE-7985-F6FE-7FA5AAD077F4}"/>
                  </a:ext>
                </a:extLst>
              </p14:cNvPr>
              <p14:cNvContentPartPr/>
              <p14:nvPr/>
            </p14:nvContentPartPr>
            <p14:xfrm>
              <a:off x="8612953" y="4360764"/>
              <a:ext cx="360" cy="360"/>
            </p14:xfrm>
          </p:contentPart>
        </mc:Choice>
        <mc:Fallback xmlns="">
          <p:pic>
            <p:nvPicPr>
              <p:cNvPr id="11" name="Freihand 10">
                <a:extLst>
                  <a:ext uri="{FF2B5EF4-FFF2-40B4-BE49-F238E27FC236}">
                    <a16:creationId xmlns:a16="http://schemas.microsoft.com/office/drawing/2014/main" id="{A0D3EF82-8BBE-7985-F6FE-7FA5AAD077F4}"/>
                  </a:ext>
                </a:extLst>
              </p:cNvPr>
              <p:cNvPicPr/>
              <p:nvPr/>
            </p:nvPicPr>
            <p:blipFill>
              <a:blip r:embed="rId9"/>
              <a:stretch>
                <a:fillRect/>
              </a:stretch>
            </p:blipFill>
            <p:spPr>
              <a:xfrm>
                <a:off x="8606833" y="4354644"/>
                <a:ext cx="12600" cy="12600"/>
              </a:xfrm>
              <a:prstGeom prst="rect">
                <a:avLst/>
              </a:prstGeom>
            </p:spPr>
          </p:pic>
        </mc:Fallback>
      </mc:AlternateContent>
    </p:spTree>
    <p:extLst>
      <p:ext uri="{BB962C8B-B14F-4D97-AF65-F5344CB8AC3E}">
        <p14:creationId xmlns:p14="http://schemas.microsoft.com/office/powerpoint/2010/main" val="137971266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3FBB289B30B0E40894C5F1CC4C756E9" ma:contentTypeVersion="19" ma:contentTypeDescription="Create a new document." ma:contentTypeScope="" ma:versionID="6d8b3c32382ab3c378d6fd718a144213">
  <xsd:schema xmlns:xsd="http://www.w3.org/2001/XMLSchema" xmlns:xs="http://www.w3.org/2001/XMLSchema" xmlns:p="http://schemas.microsoft.com/office/2006/metadata/properties" xmlns:ns2="6284355b-fcb5-45f4-be83-b619b2270feb" xmlns:ns3="5bfa5c89-c428-429e-a712-065bc543a518" targetNamespace="http://schemas.microsoft.com/office/2006/metadata/properties" ma:root="true" ma:fieldsID="8d1a4cdb9fc7f61ad2ed07f7e56bf0ec" ns2:_="" ns3:_="">
    <xsd:import namespace="6284355b-fcb5-45f4-be83-b619b2270feb"/>
    <xsd:import namespace="5bfa5c89-c428-429e-a712-065bc543a51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84355b-fcb5-45f4-be83-b619b2270fe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b1277dc-e90b-4116-bafe-291b963302c5"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fa5c89-c428-429e-a712-065bc543a518"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85ad86d-e295-4603-8e85-b535dd11fe61}" ma:internalName="TaxCatchAll" ma:showField="CatchAllData" ma:web="5bfa5c89-c428-429e-a712-065bc543a51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bfa5c89-c428-429e-a712-065bc543a518" xsi:nil="true"/>
    <lcf76f155ced4ddcb4097134ff3c332f xmlns="6284355b-fcb5-45f4-be83-b619b2270fe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03BE679-BEA1-4A01-A14A-0FF97BA73109}"/>
</file>

<file path=customXml/itemProps2.xml><?xml version="1.0" encoding="utf-8"?>
<ds:datastoreItem xmlns:ds="http://schemas.openxmlformats.org/officeDocument/2006/customXml" ds:itemID="{65DD0296-1473-4C55-A1B2-058CF8321860}"/>
</file>

<file path=customXml/itemProps3.xml><?xml version="1.0" encoding="utf-8"?>
<ds:datastoreItem xmlns:ds="http://schemas.openxmlformats.org/officeDocument/2006/customXml" ds:itemID="{9A9D9CDB-6AC3-4CA1-8A01-1E9A416B540D}"/>
</file>

<file path=docProps/app.xml><?xml version="1.0" encoding="utf-8"?>
<Properties xmlns="http://schemas.openxmlformats.org/officeDocument/2006/extended-properties" xmlns:vt="http://schemas.openxmlformats.org/officeDocument/2006/docPropsVTypes">
  <Template>Savon</Template>
  <TotalTime>362</TotalTime>
  <Words>701</Words>
  <Application>Microsoft Office PowerPoint</Application>
  <PresentationFormat>Breitbild</PresentationFormat>
  <Paragraphs>85</Paragraphs>
  <Slides>19</Slides>
  <Notes>5</Notes>
  <HiddenSlides>0</HiddenSlides>
  <MMClips>2</MMClips>
  <ScaleCrop>false</ScaleCrop>
  <HeadingPairs>
    <vt:vector size="4" baseType="variant">
      <vt:variant>
        <vt:lpstr>Design</vt:lpstr>
      </vt:variant>
      <vt:variant>
        <vt:i4>1</vt:i4>
      </vt:variant>
      <vt:variant>
        <vt:lpstr>Folientitel</vt:lpstr>
      </vt:variant>
      <vt:variant>
        <vt:i4>19</vt:i4>
      </vt:variant>
    </vt:vector>
  </HeadingPairs>
  <TitlesOfParts>
    <vt:vector size="20" baseType="lpstr">
      <vt:lpstr>Savon</vt:lpstr>
      <vt:lpstr>BUSINESS CASE </vt:lpstr>
      <vt:lpstr>THE BIG ISSUE</vt:lpstr>
      <vt:lpstr>Context of SYH: key takeaways</vt:lpstr>
      <vt:lpstr>COMPETITORS ANALYSIS (Switzerland)</vt:lpstr>
      <vt:lpstr>BUSINESS PLAN</vt:lpstr>
      <vt:lpstr>1. Marketing</vt:lpstr>
      <vt:lpstr>TARGET TRAVELER PROFILE</vt:lpstr>
      <vt:lpstr>IMPLEMENTATION 1: AMPLIFIED DIGITAL PRESENCE </vt:lpstr>
      <vt:lpstr>IMPLEMENTATION 1: AMPLIFIED DIGITAL PRESENCE </vt:lpstr>
      <vt:lpstr>EXAMPLE OF KEEPING UP WITH TRENDS</vt:lpstr>
      <vt:lpstr>IMPLEMENTATION 1.1: BUILING THE BRAND IMAGE</vt:lpstr>
      <vt:lpstr>IMPLEMENTATION 1.1: BUILING THE BRAND IMAGE</vt:lpstr>
      <vt:lpstr>Importance of branding - location wise</vt:lpstr>
      <vt:lpstr>2. The experience</vt:lpstr>
      <vt:lpstr>IMPLEMENTATION 2: Gamify the experience at the youth hostel</vt:lpstr>
      <vt:lpstr>IMPLEMENTATION 2.1: EVENTS</vt:lpstr>
      <vt:lpstr>IMPLEMENTATION 2.3: Hostels with the most success – feature wise</vt:lpstr>
      <vt:lpstr>IMPLEMENTATION 4: Hostels with the most success – feature wise</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CASE </dc:title>
  <dc:creator>Zaina RAHMAN</dc:creator>
  <cp:lastModifiedBy>Elina Schmidt</cp:lastModifiedBy>
  <cp:revision>6</cp:revision>
  <dcterms:created xsi:type="dcterms:W3CDTF">2025-04-12T12:08:52Z</dcterms:created>
  <dcterms:modified xsi:type="dcterms:W3CDTF">2025-04-12T21:16:25Z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0x01010013FBB289B30B0E40894C5F1CC4C756E9</vt:lpwstr>
  </property>
</Properties>
</file>